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387" r:id="rId3"/>
    <p:sldId id="399" r:id="rId4"/>
    <p:sldId id="388" r:id="rId5"/>
    <p:sldId id="392" r:id="rId6"/>
    <p:sldId id="393" r:id="rId7"/>
    <p:sldId id="394" r:id="rId8"/>
    <p:sldId id="395" r:id="rId9"/>
    <p:sldId id="400" r:id="rId10"/>
    <p:sldId id="401" r:id="rId11"/>
    <p:sldId id="410" r:id="rId12"/>
    <p:sldId id="414" r:id="rId13"/>
    <p:sldId id="402" r:id="rId14"/>
    <p:sldId id="411" r:id="rId15"/>
    <p:sldId id="412" r:id="rId16"/>
    <p:sldId id="403" r:id="rId17"/>
    <p:sldId id="405" r:id="rId18"/>
    <p:sldId id="406" r:id="rId19"/>
    <p:sldId id="408" r:id="rId20"/>
    <p:sldId id="415" r:id="rId21"/>
    <p:sldId id="409" r:id="rId22"/>
    <p:sldId id="397" r:id="rId23"/>
    <p:sldId id="413" r:id="rId24"/>
    <p:sldId id="398" r:id="rId25"/>
    <p:sldId id="416" r:id="rId26"/>
    <p:sldId id="407" r:id="rId27"/>
    <p:sldId id="418" r:id="rId28"/>
    <p:sldId id="390" r:id="rId29"/>
    <p:sldId id="41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CC0000"/>
    <a:srgbClr val="FFFF00"/>
    <a:srgbClr val="000000"/>
    <a:srgbClr val="FF66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173" autoAdjust="0"/>
  </p:normalViewPr>
  <p:slideViewPr>
    <p:cSldViewPr>
      <p:cViewPr varScale="1">
        <p:scale>
          <a:sx n="92" d="100"/>
          <a:sy n="92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8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8C2B02-00C4-4B6E-A225-17A6BCD5D6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bmb-nicholson.org/bio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Sigma-Aldrich" TargetMode="External"/><Relationship Id="rId4" Type="http://schemas.openxmlformats.org/officeDocument/2006/relationships/hyperlink" Target="http://www.iubmb-nicholson.org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sinmotion.bio.indiana.edu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AA790-F042-4D30-8176-4813D7D73D6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http://en.wikipedia.org/wiki/Heliotropism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http://en.wikipedia.org/wiki/Sunlight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http://plantsinmotion.bio.indiana.edu/plantmotion/movements/tropism/solartrack/solartrack.html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http://www.gdaywa.com/wildflowers/triggerplants.php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http://en.wikipedia.org/wiki/Stylidium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http://www.williams.edu/Biology/explodingflower/movies.html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http://en.wikipedia.org/wiki/Cornus_canadensis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http://the-titan.deviantart.com/art/Trebuchet-90218221?moodonly=24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http://en.wikipedia.org/wiki/Nastic_movements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http://en.wikipedia.org/wiki/Response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http://en.wikipedia.org/wiki/Stimulus_(physiology)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http://en.wikipedia.org/wiki/Nyctinasty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http://en.wikipedia.org/wiki/Circadian_clock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http://en.wikipedia.org/wiki/Thigmonasty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http://plantsinmotion.bio.indiana.edu/plantmotion/flowers/flower.html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http://en.wikipedia.org/wiki/Moon_Flower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http://en.wikipedia.org/wiki/Morning_glory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http://en.wikipedia.org/wiki/Nightblooming_cereus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http://en.wikipedia.org/wiki/Passion_flower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http://en.wikipedia.org/wiki/Photoperiod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http://en.wikipedia.org/wiki/Dianthus_caryophyllus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http://en.wikipedia.org/wiki/Long_day_plant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http://en.wikipedia.org/wiki/Thigmonasty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http://plantsinmotion.bio.indiana.edu/plantmotion/movements/nastic/flytrap/flytrap.html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http://plantsinmotion.bio.indiana.edu/plantmotion/movements/nastic/mimosa/mimosa.html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http://en.wikipedia.org/wiki/Thigmonasty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http://en.wikipedia.org/wiki/Nutation_in_plants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http://en.wikipedia.org/wiki/Thigmotropism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http://biology.kenyon.edu/edwards/project/steffan/b45sv.htm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Can be ten times more sensitive to touch than humans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http://en.wikipedia.org/wiki/Cognition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http://en.wikipedia.org/wiki/Dynamical_system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http://en.wikipedia.org/wiki/Emergence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dirty="0" smtClean="0"/>
              <a:t>http://en.wikipedia.org/wiki/Philosophy_of_mind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http://en.wikipedia.org/wiki/Process_philosophy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http://en.wikipedia.org/wiki/Recurrence_relation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http://en.wikipedia.org/wiki/Recursion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http://aob.oxfordjournals.org/cgi/content/full/92/1/1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dirty="0" smtClean="0"/>
              <a:t>http://www.sce.carleton.ca/~schandra/web/research-theory.html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dirty="0" smtClean="0"/>
              <a:t>http://en.wikipedia.org/wiki/Ants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http://en.wikipedia.org/wiki/Extended_mind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http://en.wikipedia.org/wiki/HTTP_cookie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http://en.wikipedia.org/wiki/Pheromone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http://plantsinmotion.bio.indiana.edu/plantmotion/movements/leafmovements/bean/beansleep.html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http://en.wikipedia.org/wiki/Endogeny			(internal)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http://en.wikipedia.org/wiki/Entrainment_(chronobiology)	(phase/period alignment)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http://en.wikipedia.org/wiki/Exogenous			(external)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http://en.wikipedia.org/wiki/Zeitgeber			(time giver)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http://en.wikipedia.org/wiki/Bacterium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http://en.wikipedia.org/wiki/Communication#Plants_and_fungi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http://en.wikipedia.org/wiki/Biosemiotics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http://en.wikipedia.org/wiki/Legumes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http://en.wikipedia.org/wiki/Rhizobia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http://en.wikipedia.org/wiki/Root_nodule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http://en.wikipedia.org/wiki/Sign_(semiotics)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http://en.wikipedia.org/wiki/Symbiosis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http://en.wikipedia.org/wiki/Symbol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http://blog.lib.umn.edu/denis036/thisweekinevolution/2007/06/dinosaurfin_soup.html</a:t>
            </a:r>
          </a:p>
          <a:p>
            <a:pPr>
              <a:buFont typeface="Arial" pitchFamily="34" charset="0"/>
              <a:buNone/>
            </a:pPr>
            <a:endParaRPr lang="en-CA" dirty="0" smtClean="0"/>
          </a:p>
          <a:p>
            <a:pPr>
              <a:buFont typeface="Arial" pitchFamily="34" charset="0"/>
              <a:buNone/>
            </a:pPr>
            <a:r>
              <a:rPr lang="en-CA" dirty="0" smtClean="0"/>
              <a:t>More info: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http://www.sciencemag.org/sciext/plantvolatiles/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http://en.wikipedia.org/wiki/Herbivory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http://en.wikipedia.org/wiki/Pheromones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http://en.wikipedia.org/wiki/Volatile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http://www.sciencemag.org/cgi/content/abstract/311/5762/812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http://www.plantphysiol.org/cgi/content/full/146/3/818#BIB42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http://www.pnas.org/content/104/13/5467.abstract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http://aob.oxfordjournals.org/cgi/content/full/92/1/1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http://www.oeb.harvard.edu/faculty/holbrook/projects/arabidopsis/arabidopsis.htm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http://www.plantphysiol.org/cgi/content/full/135/3/1822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http://en.wikipedia.org/wiki/Latch_(electronics)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http://en.wikipedia.org/wiki/Nor_gate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b="0" baseline="0" dirty="0" smtClean="0">
                <a:solidFill>
                  <a:schemeClr val="bg2"/>
                </a:solidFill>
                <a:hlinkClick r:id="rId3"/>
              </a:rPr>
              <a:t>Nicholson, D.</a:t>
            </a:r>
            <a:r>
              <a:rPr lang="en-CA" b="0" baseline="0" dirty="0" smtClean="0">
                <a:solidFill>
                  <a:schemeClr val="bg2"/>
                </a:solidFill>
              </a:rPr>
              <a:t> (2003) </a:t>
            </a:r>
            <a:r>
              <a:rPr lang="en-CA" b="0" baseline="0" dirty="0" smtClean="0">
                <a:solidFill>
                  <a:schemeClr val="bg2"/>
                </a:solidFill>
                <a:hlinkClick r:id="rId4"/>
              </a:rPr>
              <a:t>IUBMB-Sigma-Nicholson Metabolic Pathways Chart</a:t>
            </a:r>
            <a:r>
              <a:rPr lang="en-CA" b="0" baseline="0" dirty="0" smtClean="0">
                <a:solidFill>
                  <a:schemeClr val="bg2"/>
                </a:solidFill>
              </a:rPr>
              <a:t>. 22nd edition. </a:t>
            </a:r>
            <a:r>
              <a:rPr lang="en-CA" b="0" baseline="0" dirty="0" smtClean="0">
                <a:solidFill>
                  <a:schemeClr val="bg2"/>
                </a:solidFill>
                <a:hlinkClick r:id="rId5"/>
              </a:rPr>
              <a:t>Sigma-Aldrich</a:t>
            </a:r>
            <a:r>
              <a:rPr lang="en-CA" b="0" baseline="0" dirty="0" smtClean="0">
                <a:solidFill>
                  <a:schemeClr val="bg2"/>
                </a:solidFill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http://en.wikipedia.org/wiki/Hyperlink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dirty="0" smtClean="0">
                <a:hlinkClick r:id="rId3"/>
              </a:rPr>
              <a:t>http://plantsinmotion.bio.indiana.edu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hlinkClick r:id="rId4"/>
              </a:rPr>
              <a:t>http://en.wikipedia.org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http://aob.oxfordjournals.org/cgi/content/full/92/1/1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http://en.wikipedia.org/wiki/Motility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http://en.wikipedia.org/wiki/Tropism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http://en.wikipedia.org/wiki/Chemotropism	http://en.wikipedia.org/wiki/Chemical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http://en.wikipedia.org/wiki/Gravitropism	http://en.wikipedia.org/wiki/Gravity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http://en.wikipedia.org/wiki/Hydrotropism	http://en.wikipedia.org/wiki/Moisture		http://en.wikipedia.org/wiki/Water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http://en.wikipedia.org/wiki/Heliotropism	http://en.wikipedia.org/wiki/Sunlight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http://en.wikipedia.org/wiki/Phototropism	http://en.wikipedia.org/wiki/Lights		http://en.wikipedia.org/wiki/Color_spectrum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http://en.wikipedia.org/wiki/Thermotropism	http://en.wikipedia.org/wiki/Temperature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http://en.wikipedia.org/wiki/Thigmotropism	http://en.wikipedia.org/wiki/Somatic_sensation	http://en.wiktionary.org/wiki/contact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http://en.wikipedia.org/wiki/Chemical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http://en.wikipedia.org/wiki/Chemotropism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http://en.wikipedia.org/wiki/Pollen_tube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http://www.neurosci.tufts.edu/research_asst_profs/lovy_wheeler/alenka.html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http://en.wikipedia.org/wiki/Axon_guidance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http://en.wikipedia.org/wiki/Cellular_differentiation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http://en.wikipedia.org/wiki/Gravitropism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http://en.wikipedia.org/wiki/Gravity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http://plantsinmotion.bio.indiana.edu/plantmotion/movements/tropism/gravitropism/rootgrav/graviroot.html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http://plantsinmotion.bio.indiana.edu/plantmotion/movements/tropism/gravitropism/coleus/coleusgravi.html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http://plantsinmotion.bio.indiana.edu/plantmotion/movements/tropism/phototropism/corn/cornworship.html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http://en.wikipedia.org/wiki/Phototropism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http://en.wikipedia.org/wiki/Color_spectrum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http://en.wikipedia.org/wiki/Lights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2B02-00C4-4B6E-A225-17A6BCD5D6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quarter" idx="2"/>
          </p:nvPr>
        </p:nvSpPr>
        <p:spPr>
          <a:xfrm>
            <a:off x="76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DD33A7-5331-4F59-9B13-C197E125B424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324600"/>
            <a:ext cx="449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324600"/>
            <a:ext cx="2286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52BAD35E-4A62-4958-A3DC-27414C0AC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CD6F1-120C-47ED-B487-9E3BC78E8B28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9CAC8F18-3334-4E5A-BA81-542BDC47F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2288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341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C185F4-244F-4DA6-A1C0-FFAE7C15C650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A8CD1737-BC4F-44B5-B4B7-76BDF70A4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43815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815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1CB2E4A-B256-477F-A942-5BF559FAEE73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21102E46-9E09-4A44-A72A-29C94F31E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CCA74-447A-4C04-ADDA-B8B73E5C76BF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FE214301-9322-4D2C-A902-A16E8BEC0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9FEDF-C228-465A-A2BF-3658FE56D8A1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3C3622DC-5EB4-4544-86E9-ABCCC964D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381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81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B8880-DFFC-410B-8140-2D4AE3E3D9D6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6E7D0811-79C2-4594-B14E-EF35FBA63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15185-9D49-4F90-BDBE-EEC9898BDBF6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F3A2C53E-F326-4477-A182-54051B27B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9DF67-5035-4CE7-9065-B066662D4DB2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D587A2C8-33E1-4C79-83E1-DD68FB115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53EA54-CE89-423C-A979-BB2BF81747AD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E4C2D537-4DF3-400B-83B2-51757516D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B4ADA-0C8B-4828-B9E4-A86453E09F6D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5CDAD3C6-F25F-47F1-A89D-25B558974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5A804-4B3F-4F5B-8C21-FEA02C6EE7CD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029B3494-D9F7-435C-A0A4-00113D419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61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82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198C1A-E9EC-4820-81AB-D662F2F2AA15}" type="datetime3">
              <a:rPr lang="en-US"/>
              <a:pPr/>
              <a:t>25 February 2009</a:t>
            </a:fld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David Pierre Leibovitz (Carleton University)</a:t>
            </a: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CA"/>
              <a:t>Plants, Cognition &amp; Time</a:t>
            </a:r>
            <a:r>
              <a:rPr lang="en-US"/>
              <a:t> - </a:t>
            </a:r>
            <a:fld id="{FB04FF7A-FF9F-430E-B34E-15D62FD260C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Tropism\Heliotropism\Heliotropism%20-%20Sunflower.wmv" TargetMode="External"/><Relationship Id="rId6" Type="http://schemas.openxmlformats.org/officeDocument/2006/relationships/image" Target="../media/image42.gif"/><Relationship Id="rId5" Type="http://schemas.openxmlformats.org/officeDocument/2006/relationships/hyperlink" Target="http://en.wikipedia.org/wiki/Sunlight" TargetMode="External"/><Relationship Id="rId4" Type="http://schemas.openxmlformats.org/officeDocument/2006/relationships/hyperlink" Target="http://en.wikipedia.org/wiki/Heliotropis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tylidium" TargetMode="External"/><Relationship Id="rId5" Type="http://schemas.openxmlformats.org/officeDocument/2006/relationships/hyperlink" Target="http://en.wikipedia.org/wiki/Rapid_plant_movement" TargetMode="External"/><Relationship Id="rId4" Type="http://schemas.openxmlformats.org/officeDocument/2006/relationships/hyperlink" Target="http://en.wikipedia.org/wiki/Thigmotropis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video" Target="file:///C:\Users\David\Documents\CogSci\Research\Time%20Matters\Plants\Nastic%20Movement\Pollen%20Ejection\animation.wmv" TargetMode="External"/><Relationship Id="rId1" Type="http://schemas.openxmlformats.org/officeDocument/2006/relationships/video" Target="file:///C:\Users\David\Documents\CogSci\Research\Time%20Matters\Plants\Nastic%20Movement\Pollen%20Ejection\cornus_close.wmv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hyperlink" Target="http://en.wikipedia.org/wiki/Nastic_movements" TargetMode="External"/><Relationship Id="rId7" Type="http://schemas.openxmlformats.org/officeDocument/2006/relationships/image" Target="../media/image50.gif"/><Relationship Id="rId12" Type="http://schemas.openxmlformats.org/officeDocument/2006/relationships/image" Target="../media/image5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11" Type="http://schemas.openxmlformats.org/officeDocument/2006/relationships/image" Target="../media/image36.gif"/><Relationship Id="rId5" Type="http://schemas.openxmlformats.org/officeDocument/2006/relationships/hyperlink" Target="http://en.wikipedia.org/wiki/Stimulus_(physiology)" TargetMode="External"/><Relationship Id="rId10" Type="http://schemas.openxmlformats.org/officeDocument/2006/relationships/image" Target="../media/image34.gif"/><Relationship Id="rId4" Type="http://schemas.openxmlformats.org/officeDocument/2006/relationships/hyperlink" Target="http://en.wikipedia.org/wiki/Response" TargetMode="External"/><Relationship Id="rId9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assion_flower" TargetMode="External"/><Relationship Id="rId13" Type="http://schemas.openxmlformats.org/officeDocument/2006/relationships/image" Target="../media/image56.png"/><Relationship Id="rId3" Type="http://schemas.openxmlformats.org/officeDocument/2006/relationships/video" Target="file:///C:\Users\David\Documents\CogSci\Research\Time%20Matters\Plants\Flowers\Morning%20Glory\Morning%20Glory.wmv" TargetMode="External"/><Relationship Id="rId7" Type="http://schemas.openxmlformats.org/officeDocument/2006/relationships/hyperlink" Target="http://en.wikipedia.org/wiki/Morning_glory" TargetMode="External"/><Relationship Id="rId12" Type="http://schemas.openxmlformats.org/officeDocument/2006/relationships/image" Target="../media/image55.png"/><Relationship Id="rId2" Type="http://schemas.openxmlformats.org/officeDocument/2006/relationships/video" Target="file:///C:\Users\David\Documents\CogSci\Research\Time%20Matters\Plants\Flowers\Moon%20Flower\Moon%20Flower.wmv" TargetMode="External"/><Relationship Id="rId1" Type="http://schemas.openxmlformats.org/officeDocument/2006/relationships/video" Target="file:///C:\Users\David\Documents\CogSci\Research\Time%20Matters\Plants\Flowers\Cereus\cereus.wmv" TargetMode="Externa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://en.wikipedia.org/wiki/Nightblooming_cereus" TargetMode="External"/><Relationship Id="rId4" Type="http://schemas.openxmlformats.org/officeDocument/2006/relationships/video" Target="file:///C:\Users\David\Documents\CogSci\Research\Time%20Matters\Plants\Flowers\Passion%20Flower%20Opening\Passion.wmv" TargetMode="External"/><Relationship Id="rId9" Type="http://schemas.openxmlformats.org/officeDocument/2006/relationships/hyperlink" Target="http://en.wikipedia.org/wiki/Moon_Flower" TargetMode="External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en.wikipedia.org/wiki/Long_day_plant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trawberry" TargetMode="External"/><Relationship Id="rId5" Type="http://schemas.openxmlformats.org/officeDocument/2006/relationships/hyperlink" Target="http://en.wikipedia.org/wiki/Short_day_plant" TargetMode="External"/><Relationship Id="rId10" Type="http://schemas.openxmlformats.org/officeDocument/2006/relationships/image" Target="../media/image23.gif"/><Relationship Id="rId4" Type="http://schemas.openxmlformats.org/officeDocument/2006/relationships/hyperlink" Target="http://en.wikipedia.org/wiki/Dianthus_caryophyllus" TargetMode="External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Nastic%20Movement\Venus%20Fly%20Trap\Venus%20Fly%20Trap.wmv" TargetMode="External"/><Relationship Id="rId5" Type="http://schemas.openxmlformats.org/officeDocument/2006/relationships/image" Target="../media/image60.png"/><Relationship Id="rId4" Type="http://schemas.openxmlformats.org/officeDocument/2006/relationships/hyperlink" Target="http://en.wikipedia.org/wiki/Thigmonas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Nastic%20Movement\Venus%20Fly%20Trap\Two%20Touches.wmv" TargetMode="Externa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Nastic%20Movement\Sensitive%20Plant\mimosa2.wm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hyperlink" Target="http://en.wikipedia.org/wiki/Thigmonast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Nastic%20Movement\Twining\Vines.wmv" TargetMode="External"/><Relationship Id="rId6" Type="http://schemas.openxmlformats.org/officeDocument/2006/relationships/image" Target="../media/image67.gif"/><Relationship Id="rId5" Type="http://schemas.openxmlformats.org/officeDocument/2006/relationships/hyperlink" Target="http://en.wikipedia.org/wiki/Thigmotropism" TargetMode="External"/><Relationship Id="rId4" Type="http://schemas.openxmlformats.org/officeDocument/2006/relationships/hyperlink" Target="http://en.wikipedia.org/wiki/Nutation_in_plant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wm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hyperlink" Target="http://en.wikipedia.org/wiki/HTTP_cookie" TargetMode="External"/><Relationship Id="rId7" Type="http://schemas.openxmlformats.org/officeDocument/2006/relationships/hyperlink" Target="http://en.wikipedia.org/wiki/Pheromon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nts" TargetMode="External"/><Relationship Id="rId11" Type="http://schemas.openxmlformats.org/officeDocument/2006/relationships/image" Target="../media/image71.gif"/><Relationship Id="rId5" Type="http://schemas.openxmlformats.org/officeDocument/2006/relationships/hyperlink" Target="http://www.sce.carleton.ca/~schandra/web/research-theory.html" TargetMode="External"/><Relationship Id="rId10" Type="http://schemas.openxmlformats.org/officeDocument/2006/relationships/image" Target="../media/image70.gif"/><Relationship Id="rId4" Type="http://schemas.openxmlformats.org/officeDocument/2006/relationships/hyperlink" Target="http://en.wikipedia.org/wiki/Extended_mind" TargetMode="External"/><Relationship Id="rId9" Type="http://schemas.openxmlformats.org/officeDocument/2006/relationships/image" Target="../media/image6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ndogeny" TargetMode="External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21.xml"/><Relationship Id="rId7" Type="http://schemas.openxmlformats.org/officeDocument/2006/relationships/hyperlink" Target="http://en.wikipedia.org/wiki/Zeitgeber" TargetMode="External"/><Relationship Id="rId12" Type="http://schemas.openxmlformats.org/officeDocument/2006/relationships/image" Target="../media/image7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Circadian%20Responses\Bean%20Leaf\Bean.wmv" TargetMode="External"/><Relationship Id="rId6" Type="http://schemas.openxmlformats.org/officeDocument/2006/relationships/hyperlink" Target="http://en.wikipedia.org/wiki/Exogeny" TargetMode="External"/><Relationship Id="rId11" Type="http://schemas.openxmlformats.org/officeDocument/2006/relationships/image" Target="../media/image74.gif"/><Relationship Id="rId5" Type="http://schemas.openxmlformats.org/officeDocument/2006/relationships/hyperlink" Target="http://en.wikipedia.org/wiki/Entrainment_(chronobiology)" TargetMode="External"/><Relationship Id="rId10" Type="http://schemas.openxmlformats.org/officeDocument/2006/relationships/image" Target="../media/image73.gif"/><Relationship Id="rId4" Type="http://schemas.openxmlformats.org/officeDocument/2006/relationships/hyperlink" Target="http://en.wikipedia.org/wiki/Circadian" TargetMode="External"/><Relationship Id="rId9" Type="http://schemas.openxmlformats.org/officeDocument/2006/relationships/image" Target="../media/image7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egumes" TargetMode="External"/><Relationship Id="rId13" Type="http://schemas.openxmlformats.org/officeDocument/2006/relationships/image" Target="../media/image77.png"/><Relationship Id="rId3" Type="http://schemas.openxmlformats.org/officeDocument/2006/relationships/hyperlink" Target="http://en.wikipedia.org/wiki/Communication#Plants_and_fungi" TargetMode="External"/><Relationship Id="rId7" Type="http://schemas.openxmlformats.org/officeDocument/2006/relationships/hyperlink" Target="http://en.wikipedia.org/wiki/Root_nodule" TargetMode="External"/><Relationship Id="rId12" Type="http://schemas.openxmlformats.org/officeDocument/2006/relationships/hyperlink" Target="http://blog.lib.umn.edu/denis036/thisweekinevolution/2007/06/dinosaurfin_soup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Bacterium" TargetMode="External"/><Relationship Id="rId11" Type="http://schemas.openxmlformats.org/officeDocument/2006/relationships/hyperlink" Target="http://en.wikipedia.org/wiki/Biosemiotics" TargetMode="External"/><Relationship Id="rId5" Type="http://schemas.openxmlformats.org/officeDocument/2006/relationships/hyperlink" Target="http://en.wikipedia.org/wiki/Rhizobia" TargetMode="External"/><Relationship Id="rId10" Type="http://schemas.openxmlformats.org/officeDocument/2006/relationships/hyperlink" Target="http://en.wikipedia.org/wiki/Symbol" TargetMode="External"/><Relationship Id="rId4" Type="http://schemas.openxmlformats.org/officeDocument/2006/relationships/hyperlink" Target="http://en.wikipedia.org/wiki/Symbiosis" TargetMode="External"/><Relationship Id="rId9" Type="http://schemas.openxmlformats.org/officeDocument/2006/relationships/hyperlink" Target="http://en.wikipedia.org/wiki/Sign_(semiotics)" TargetMode="External"/><Relationship Id="rId14" Type="http://schemas.openxmlformats.org/officeDocument/2006/relationships/image" Target="../media/image7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openxmlformats.org/officeDocument/2006/relationships/hyperlink" Target="http://en.wikipedia.org/wiki/Volatile" TargetMode="External"/><Relationship Id="rId7" Type="http://schemas.openxmlformats.org/officeDocument/2006/relationships/image" Target="../media/image8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gif"/><Relationship Id="rId5" Type="http://schemas.openxmlformats.org/officeDocument/2006/relationships/hyperlink" Target="http://en.wikipedia.org/wiki/Herbivory" TargetMode="External"/><Relationship Id="rId10" Type="http://schemas.openxmlformats.org/officeDocument/2006/relationships/image" Target="../media/image83.gif"/><Relationship Id="rId4" Type="http://schemas.openxmlformats.org/officeDocument/2006/relationships/hyperlink" Target="http://en.wikipedia.org/wiki/Pheromones" TargetMode="External"/><Relationship Id="rId9" Type="http://schemas.openxmlformats.org/officeDocument/2006/relationships/image" Target="../media/image8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David\Documents\CogSci\Research\Time%20Matters\Plants\Tropism\Gravitropism\Arabidopsis%20Root.wmv" TargetMode="External"/><Relationship Id="rId6" Type="http://schemas.openxmlformats.org/officeDocument/2006/relationships/image" Target="../media/image85.png"/><Relationship Id="rId5" Type="http://schemas.openxmlformats.org/officeDocument/2006/relationships/image" Target="../media/image84.gif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Nor-gate-en.sv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gif"/><Relationship Id="rId5" Type="http://schemas.openxmlformats.org/officeDocument/2006/relationships/hyperlink" Target="http://en.wikipedia.org/wiki/Latch_(electronics)" TargetMode="Externa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aaldrich.com/life-science/metabolomics/learning-center/metabolic-pathway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sinmotion.bio.indiana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yperlink" TargetMode="External"/><Relationship Id="rId5" Type="http://schemas.openxmlformats.org/officeDocument/2006/relationships/hyperlink" Target="http://en.wikipedia.org/" TargetMode="External"/><Relationship Id="rId4" Type="http://schemas.openxmlformats.org/officeDocument/2006/relationships/hyperlink" Target="http://aob.oxfordjournals.org/cgi/content/full/92/1/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wm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en.wikipedia.org/wiki/Tropism" TargetMode="External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ircadian" TargetMode="External"/><Relationship Id="rId11" Type="http://schemas.openxmlformats.org/officeDocument/2006/relationships/image" Target="../media/image28.gif"/><Relationship Id="rId5" Type="http://schemas.openxmlformats.org/officeDocument/2006/relationships/hyperlink" Target="http://en.wikipedia.org/wiki/Rapid_plant_movement" TargetMode="External"/><Relationship Id="rId10" Type="http://schemas.openxmlformats.org/officeDocument/2006/relationships/image" Target="../media/image27.gif"/><Relationship Id="rId4" Type="http://schemas.openxmlformats.org/officeDocument/2006/relationships/hyperlink" Target="http://en.wikipedia.org/wiki/Nastic_movements" TargetMode="External"/><Relationship Id="rId9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hyperlink" Target="http://en.wikipedia.org/wiki/Tropism" TargetMode="External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hyperlink" Target="http://en.wikipedia.org/wiki/Chemotropism" TargetMode="External"/><Relationship Id="rId9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ellular_differentiation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en.wikipedia.org/wiki/Axon_guidanc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Tropism\Chemotropism\Pollen%20Tube.wmv" TargetMode="External"/><Relationship Id="rId6" Type="http://schemas.openxmlformats.org/officeDocument/2006/relationships/hyperlink" Target="http://en.wikipedia.org/wiki/Pollen_tube" TargetMode="External"/><Relationship Id="rId5" Type="http://schemas.openxmlformats.org/officeDocument/2006/relationships/hyperlink" Target="http://en.wikipedia.org/wiki/Chemical" TargetMode="External"/><Relationship Id="rId4" Type="http://schemas.openxmlformats.org/officeDocument/2006/relationships/hyperlink" Target="http://en.wikipedia.org/wiki/Chemotropism" TargetMode="Externa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en.wikipedia.org/wiki/Gravity" TargetMode="External"/><Relationship Id="rId2" Type="http://schemas.openxmlformats.org/officeDocument/2006/relationships/video" Target="file:///C:\Users\David\Documents\CogSci\Research\Time%20Matters\Plants\Tropism\Gravitropism\Coleus%20Gravitropism.wmv" TargetMode="External"/><Relationship Id="rId1" Type="http://schemas.openxmlformats.org/officeDocument/2006/relationships/video" Target="file:///C:\Users\David\Documents\CogSci\Research\Time%20Matters\Plants\Tropism\Gravitropism\Corn%20Root%20Gravitropism.wmv" TargetMode="External"/><Relationship Id="rId6" Type="http://schemas.openxmlformats.org/officeDocument/2006/relationships/image" Target="../media/image1.png"/><Relationship Id="rId5" Type="http://schemas.openxmlformats.org/officeDocument/2006/relationships/hyperlink" Target="http://en.wikipedia.org/wiki/Gravitropism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CogSci\Research\Time%20Matters\Plants\Tropism\Phototropism\Phototropism%20-%20Corn.wmv" TargetMode="External"/><Relationship Id="rId6" Type="http://schemas.openxmlformats.org/officeDocument/2006/relationships/hyperlink" Target="http://en.wikipedia.org/wiki/Color_spectrum" TargetMode="External"/><Relationship Id="rId5" Type="http://schemas.openxmlformats.org/officeDocument/2006/relationships/hyperlink" Target="http://en.wikipedia.org/wiki/Lights" TargetMode="External"/><Relationship Id="rId4" Type="http://schemas.openxmlformats.org/officeDocument/2006/relationships/hyperlink" Target="http://en.wikipedia.org/wiki/Phototropi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CF90B6DF-B59A-4C16-B459-69C6010D78A8}" type="datetime3">
              <a:rPr lang="en-US"/>
              <a:pPr/>
              <a:t>25 February 2009</a:t>
            </a:fld>
            <a:endParaRPr 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David Pierre Leibovitz (Carleton University)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dirty="0"/>
              <a:t>Plants, Cognition &amp; Time</a:t>
            </a:r>
            <a:r>
              <a:rPr lang="en-US" dirty="0"/>
              <a:t> - </a:t>
            </a:r>
            <a:fld id="{C21EF04D-EDD1-4E79-B185-31C7F787CF9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/>
          <a:lstStyle/>
          <a:p>
            <a:r>
              <a:rPr lang="en-CA" sz="5400" dirty="0"/>
              <a:t>Plants, </a:t>
            </a:r>
            <a:r>
              <a:rPr lang="en-CA" sz="5400" dirty="0" smtClean="0"/>
              <a:t>Cognition, Time</a:t>
            </a:r>
            <a:br>
              <a:rPr lang="en-CA" sz="5400" dirty="0" smtClean="0"/>
            </a:br>
            <a:r>
              <a:rPr lang="en-CA" sz="5400" dirty="0" smtClean="0"/>
              <a:t>(&amp; Philosophy)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David Pierre Leibovitz</a:t>
            </a:r>
          </a:p>
          <a:p>
            <a:fld id="{D1297734-EC59-430D-AF1C-4024AE7260FC}" type="datetime4">
              <a:rPr lang="en-CA"/>
              <a:pPr/>
              <a:t>February 25, 2009</a:t>
            </a:fld>
            <a:endParaRPr lang="en-US" dirty="0"/>
          </a:p>
        </p:txBody>
      </p:sp>
      <p:pic>
        <p:nvPicPr>
          <p:cNvPr id="4100" name="Picture 4" descr="Wall_clock @animationlibrar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1295400"/>
            <a:ext cx="723900" cy="685800"/>
          </a:xfrm>
          <a:prstGeom prst="rect">
            <a:avLst/>
          </a:prstGeom>
          <a:noFill/>
        </p:spPr>
      </p:pic>
      <p:pic>
        <p:nvPicPr>
          <p:cNvPr id="4103" name="Picture 7" descr="j02347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962025" cy="1266825"/>
          </a:xfrm>
          <a:prstGeom prst="rect">
            <a:avLst/>
          </a:prstGeom>
          <a:noFill/>
        </p:spPr>
      </p:pic>
      <p:pic>
        <p:nvPicPr>
          <p:cNvPr id="4104" name="Picture 8" descr="j03237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219200"/>
            <a:ext cx="76200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Heliotropism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Movement or growth in response to </a:t>
            </a:r>
            <a:r>
              <a:rPr lang="en-CA" dirty="0" smtClean="0">
                <a:hlinkClick r:id="rId5" tooltip="Sunlight"/>
              </a:rPr>
              <a:t>sunlight</a:t>
            </a:r>
            <a:r>
              <a:rPr lang="en-CA" dirty="0" smtClean="0"/>
              <a:t>, specifically solar tracking</a:t>
            </a:r>
          </a:p>
          <a:p>
            <a:r>
              <a:rPr lang="en-CA" dirty="0" smtClean="0"/>
              <a:t>E.g. Young sunflowers tracking east to west</a:t>
            </a:r>
          </a:p>
          <a:p>
            <a:r>
              <a:rPr lang="en-CA" dirty="0" smtClean="0"/>
              <a:t>Circadian</a:t>
            </a:r>
            <a:br>
              <a:rPr lang="en-CA" dirty="0" smtClean="0"/>
            </a:br>
            <a:r>
              <a:rPr lang="en-CA" dirty="0" smtClean="0"/>
              <a:t>control</a:t>
            </a:r>
            <a:br>
              <a:rPr lang="en-CA" dirty="0" smtClean="0"/>
            </a:br>
            <a:r>
              <a:rPr lang="en-CA" dirty="0" smtClean="0"/>
              <a:t>“</a:t>
            </a:r>
            <a:r>
              <a:rPr lang="en-CA" dirty="0" smtClean="0">
                <a:solidFill>
                  <a:srgbClr val="FFFF00"/>
                </a:solidFill>
              </a:rPr>
              <a:t>anticipates</a:t>
            </a:r>
            <a:r>
              <a:rPr lang="en-CA" dirty="0" smtClean="0"/>
              <a:t>”</a:t>
            </a:r>
            <a:br>
              <a:rPr lang="en-CA" dirty="0" smtClean="0"/>
            </a:br>
            <a:r>
              <a:rPr lang="en-CA" dirty="0" smtClean="0"/>
              <a:t>sunrise by</a:t>
            </a:r>
            <a:br>
              <a:rPr lang="en-CA" dirty="0" smtClean="0"/>
            </a:br>
            <a:r>
              <a:rPr lang="en-CA" dirty="0" smtClean="0"/>
              <a:t>facing east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Memory?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Aboutness?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8" descr="C:\Users\David\AppData\Local\Microsoft\Windows\Temporary Internet Files\Content.IE5\KZTYFCFY\MMj0336396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172200"/>
            <a:ext cx="609600" cy="609600"/>
          </a:xfrm>
          <a:prstGeom prst="rect">
            <a:avLst/>
          </a:prstGeom>
          <a:noFill/>
        </p:spPr>
      </p:pic>
      <p:pic>
        <p:nvPicPr>
          <p:cNvPr id="9" name="Heliotropism - Sunflow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71800" y="2514600"/>
            <a:ext cx="6096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nkey Triggerplant(b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2445544"/>
            <a:ext cx="5357813" cy="4107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Thigmotropism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1600200"/>
          </a:xfrm>
        </p:spPr>
        <p:txBody>
          <a:bodyPr/>
          <a:lstStyle/>
          <a:p>
            <a:r>
              <a:rPr lang="en-CA" sz="2800" dirty="0" smtClean="0"/>
              <a:t>Movement or growth in response to touch or contact</a:t>
            </a:r>
          </a:p>
          <a:p>
            <a:r>
              <a:rPr lang="en-CA" sz="2800" dirty="0" smtClean="0"/>
              <a:t>Slow movement in vine growth shown later</a:t>
            </a:r>
          </a:p>
          <a:p>
            <a:r>
              <a:rPr lang="en-CA" sz="2800" dirty="0" smtClean="0">
                <a:hlinkClick r:id="rId5"/>
              </a:rPr>
              <a:t>Rapid movement</a:t>
            </a:r>
            <a:r>
              <a:rPr lang="en-CA" sz="2800" dirty="0" smtClean="0"/>
              <a:t> in Donkey </a:t>
            </a:r>
            <a:r>
              <a:rPr lang="en-CA" sz="2800" dirty="0" smtClean="0">
                <a:hlinkClick r:id="rId6"/>
              </a:rPr>
              <a:t>Trigger Plant</a:t>
            </a:r>
            <a:endParaRPr lang="en-CA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Donkey Triggerplant(a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587" y="2445544"/>
            <a:ext cx="5357813" cy="410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Pollen Ejection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2209800"/>
          </a:xfrm>
        </p:spPr>
        <p:txBody>
          <a:bodyPr/>
          <a:lstStyle/>
          <a:p>
            <a:r>
              <a:rPr lang="en-CA" dirty="0" smtClean="0"/>
              <a:t>Dogwood </a:t>
            </a:r>
            <a:r>
              <a:rPr lang="en-CA" sz="2400" i="1" dirty="0" smtClean="0"/>
              <a:t>(</a:t>
            </a:r>
            <a:r>
              <a:rPr lang="en-CA" sz="2400" i="1" dirty="0" err="1" smtClean="0"/>
              <a:t>Cornus</a:t>
            </a:r>
            <a:r>
              <a:rPr lang="en-CA" sz="2400" i="1" dirty="0" smtClean="0"/>
              <a:t> </a:t>
            </a:r>
            <a:r>
              <a:rPr lang="en-CA" sz="2400" i="1" dirty="0" err="1" smtClean="0"/>
              <a:t>canadensis</a:t>
            </a:r>
            <a:r>
              <a:rPr lang="en-CA" sz="2400" i="1" dirty="0" smtClean="0"/>
              <a:t>)</a:t>
            </a:r>
            <a:endParaRPr lang="en-CA" i="1" dirty="0" smtClean="0"/>
          </a:p>
          <a:p>
            <a:pPr lvl="1"/>
            <a:r>
              <a:rPr lang="en-CA" dirty="0" smtClean="0"/>
              <a:t>10,000 Frames Per Second</a:t>
            </a:r>
          </a:p>
          <a:p>
            <a:pPr lvl="1"/>
            <a:r>
              <a:rPr lang="en-CA" dirty="0" smtClean="0"/>
              <a:t>2000 Gs</a:t>
            </a:r>
          </a:p>
          <a:p>
            <a:pPr lvl="1"/>
            <a:r>
              <a:rPr lang="en-CA" dirty="0" smtClean="0"/>
              <a:t>4m/s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 descr="Trebuche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457200"/>
            <a:ext cx="28575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28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Smart Design, not Smart Execution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11" name="cornus_cl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3048000"/>
            <a:ext cx="3429000" cy="3429000"/>
          </a:xfrm>
          <a:prstGeom prst="rect">
            <a:avLst/>
          </a:prstGeom>
        </p:spPr>
      </p:pic>
      <p:pic>
        <p:nvPicPr>
          <p:cNvPr id="12" name="animation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657600" y="30480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9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Nastic Movements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</a:p>
          <a:p>
            <a:pPr lvl="1"/>
            <a:r>
              <a:rPr lang="en-CA" dirty="0" smtClean="0"/>
              <a:t>Non-directional </a:t>
            </a:r>
            <a:r>
              <a:rPr lang="en-CA" dirty="0" smtClean="0">
                <a:hlinkClick r:id="rId4" tooltip="Response"/>
              </a:rPr>
              <a:t>responses</a:t>
            </a:r>
            <a:r>
              <a:rPr lang="en-CA" dirty="0" smtClean="0"/>
              <a:t> to </a:t>
            </a:r>
            <a:r>
              <a:rPr lang="en-CA" dirty="0" smtClean="0">
                <a:hlinkClick r:id="rId5" tooltip="Stimulus (physiology)"/>
              </a:rPr>
              <a:t>stimuli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362200"/>
          <a:ext cx="80010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Nastic Movement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Stimuli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Chemonasty</a:t>
                      </a:r>
                      <a:endParaRPr lang="en-CA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chemicals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Gravinasty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gravity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Hydronasty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moisture or water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Nyctinasty</a:t>
                      </a:r>
                      <a:endParaRPr lang="en-C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onset of darkness, circadian clock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Photonasty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lights or colors of light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Thermonasty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temperature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Thigmonasty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touch or contact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9251" name="Picture 3" descr="C:\Users\David\AppData\Local\Microsoft\Windows\Temporary Internet Files\Content.IE5\B87TR8MY\MMAG00567_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486025"/>
            <a:ext cx="923925" cy="1019175"/>
          </a:xfrm>
          <a:prstGeom prst="rect">
            <a:avLst/>
          </a:prstGeom>
          <a:noFill/>
        </p:spPr>
      </p:pic>
      <p:pic>
        <p:nvPicPr>
          <p:cNvPr id="309257" name="Picture 9" descr="C:\Users\David\AppData\Local\Microsoft\Windows\Temporary Internet Files\Content.IE5\UU7XGX0D\MMj0284134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552700"/>
            <a:ext cx="1047750" cy="1333500"/>
          </a:xfrm>
          <a:prstGeom prst="rect">
            <a:avLst/>
          </a:prstGeom>
          <a:noFill/>
        </p:spPr>
      </p:pic>
      <p:pic>
        <p:nvPicPr>
          <p:cNvPr id="309260" name="Picture 12" descr="C:\Users\David\AppData\Local\Microsoft\Windows\Temporary Internet Files\Content.IE5\B87TR8MY\MMj0336918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3300" y="3886200"/>
            <a:ext cx="1028700" cy="981075"/>
          </a:xfrm>
          <a:prstGeom prst="rect">
            <a:avLst/>
          </a:prstGeom>
          <a:noFill/>
        </p:spPr>
      </p:pic>
      <p:pic>
        <p:nvPicPr>
          <p:cNvPr id="309266" name="Picture 18" descr="C:\Users\David\AppData\Local\Microsoft\Windows\Temporary Internet Files\Content.IE5\RHFXEHTM\MMj0288859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4648200"/>
            <a:ext cx="1209675" cy="971550"/>
          </a:xfrm>
          <a:prstGeom prst="rect">
            <a:avLst/>
          </a:prstGeom>
          <a:noFill/>
        </p:spPr>
      </p:pic>
      <p:pic>
        <p:nvPicPr>
          <p:cNvPr id="27" name="Picture 4" descr="C:\Users\David\AppData\Local\Microsoft\Windows\Temporary Internet Files\Content.IE5\RHFXEHTM\MMj0283785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5867400"/>
            <a:ext cx="457200" cy="304800"/>
          </a:xfrm>
          <a:prstGeom prst="rect">
            <a:avLst/>
          </a:prstGeom>
          <a:noFill/>
        </p:spPr>
      </p:pic>
      <p:pic>
        <p:nvPicPr>
          <p:cNvPr id="29" name="Picture 12" descr="C:\Users\David\AppData\Local\Microsoft\Windows\Temporary Internet Files\Content.IE5\LMQKZKDI\MMj03544650000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3581400"/>
            <a:ext cx="838200" cy="714375"/>
          </a:xfrm>
          <a:prstGeom prst="rect">
            <a:avLst/>
          </a:prstGeom>
          <a:noFill/>
        </p:spPr>
      </p:pic>
      <p:pic>
        <p:nvPicPr>
          <p:cNvPr id="30" name="Picture 15" descr="C:\Users\David\AppData\Local\Microsoft\Windows\Temporary Internet Files\Content.IE5\13HRV0TL\MMAG00630_0000[1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5029200"/>
            <a:ext cx="112395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Photonasty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Non-directional response to</a:t>
            </a:r>
            <a:br>
              <a:rPr lang="en-CA" dirty="0" smtClean="0"/>
            </a:br>
            <a:r>
              <a:rPr lang="en-CA" dirty="0" smtClean="0"/>
              <a:t>(colours of) lights</a:t>
            </a:r>
          </a:p>
          <a:p>
            <a:pPr lvl="1"/>
            <a:r>
              <a:rPr lang="en-CA" dirty="0" smtClean="0">
                <a:hlinkClick r:id="rId7"/>
              </a:rPr>
              <a:t>Morning Glory</a:t>
            </a:r>
            <a:r>
              <a:rPr lang="en-CA" dirty="0" smtClean="0"/>
              <a:t> (5am)</a:t>
            </a:r>
          </a:p>
          <a:p>
            <a:r>
              <a:rPr lang="en-CA" dirty="0" smtClean="0"/>
              <a:t>Often combined with</a:t>
            </a:r>
            <a:br>
              <a:rPr lang="en-CA" dirty="0" smtClean="0"/>
            </a:br>
            <a:r>
              <a:rPr lang="en-CA" dirty="0" smtClean="0"/>
              <a:t>Circadian Clocks</a:t>
            </a:r>
          </a:p>
          <a:p>
            <a:pPr lvl="1"/>
            <a:r>
              <a:rPr lang="en-CA" dirty="0" smtClean="0">
                <a:hlinkClick r:id="rId8"/>
              </a:rPr>
              <a:t>Passion flower</a:t>
            </a:r>
            <a:r>
              <a:rPr lang="en-CA" dirty="0" smtClean="0"/>
              <a:t> (1pm)</a:t>
            </a:r>
          </a:p>
          <a:p>
            <a:pPr lvl="1"/>
            <a:r>
              <a:rPr lang="en-CA" dirty="0" smtClean="0">
                <a:hlinkClick r:id="rId9"/>
              </a:rPr>
              <a:t>Moon Flower</a:t>
            </a:r>
            <a:r>
              <a:rPr lang="en-CA" dirty="0" smtClean="0"/>
              <a:t> (6pm)</a:t>
            </a:r>
          </a:p>
          <a:p>
            <a:pPr lvl="1"/>
            <a:r>
              <a:rPr lang="en-CA" dirty="0" smtClean="0">
                <a:hlinkClick r:id="rId10"/>
              </a:rPr>
              <a:t>Cereus</a:t>
            </a:r>
            <a:r>
              <a:rPr lang="en-CA" dirty="0" smtClean="0"/>
              <a:t> (9pm)</a:t>
            </a:r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cereu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3886200" y="4572000"/>
            <a:ext cx="2095500" cy="1952625"/>
          </a:xfrm>
          <a:prstGeom prst="rect">
            <a:avLst/>
          </a:prstGeom>
        </p:spPr>
      </p:pic>
      <p:pic>
        <p:nvPicPr>
          <p:cNvPr id="12" name="Moon Flower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6019800" y="4533900"/>
            <a:ext cx="3048000" cy="2019300"/>
          </a:xfrm>
          <a:prstGeom prst="rect">
            <a:avLst/>
          </a:prstGeom>
        </p:spPr>
      </p:pic>
      <p:pic>
        <p:nvPicPr>
          <p:cNvPr id="13" name="Morning Glory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6400800" y="76200"/>
            <a:ext cx="2669286" cy="2346389"/>
          </a:xfrm>
          <a:prstGeom prst="rect">
            <a:avLst/>
          </a:prstGeom>
        </p:spPr>
      </p:pic>
      <p:pic>
        <p:nvPicPr>
          <p:cNvPr id="14" name="Passion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6050280" y="2438400"/>
            <a:ext cx="301752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6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8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54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1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Photoperiodism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5562600"/>
          </a:xfrm>
        </p:spPr>
        <p:txBody>
          <a:bodyPr/>
          <a:lstStyle/>
          <a:p>
            <a:r>
              <a:rPr lang="en-CA" dirty="0" smtClean="0"/>
              <a:t>Sensing length of days (nights)</a:t>
            </a:r>
          </a:p>
          <a:p>
            <a:r>
              <a:rPr lang="en-CA" dirty="0" smtClean="0"/>
              <a:t>Used by some plants to decide</a:t>
            </a:r>
            <a:br>
              <a:rPr lang="en-CA" dirty="0" smtClean="0"/>
            </a:br>
            <a:r>
              <a:rPr lang="en-CA" dirty="0" smtClean="0"/>
              <a:t>when to flower</a:t>
            </a:r>
          </a:p>
          <a:p>
            <a:pPr lvl="1"/>
            <a:r>
              <a:rPr lang="en-CA" sz="2400" dirty="0" smtClean="0">
                <a:hlinkClick r:id="rId3"/>
              </a:rPr>
              <a:t>Long day plants</a:t>
            </a:r>
            <a:r>
              <a:rPr lang="en-CA" sz="2400" dirty="0" smtClean="0"/>
              <a:t> (short nights),</a:t>
            </a:r>
            <a:br>
              <a:rPr lang="en-CA" sz="2400" dirty="0" smtClean="0"/>
            </a:br>
            <a:r>
              <a:rPr lang="en-CA" sz="2400" dirty="0" smtClean="0"/>
              <a:t>e.g., </a:t>
            </a:r>
            <a:r>
              <a:rPr lang="en-CA" sz="2400" dirty="0" smtClean="0">
                <a:hlinkClick r:id="rId4"/>
              </a:rPr>
              <a:t>carnation</a:t>
            </a:r>
            <a:endParaRPr lang="en-CA" sz="2400" dirty="0" smtClean="0"/>
          </a:p>
          <a:p>
            <a:pPr lvl="1"/>
            <a:r>
              <a:rPr lang="en-CA" sz="2400" dirty="0" smtClean="0">
                <a:hlinkClick r:id="rId5"/>
              </a:rPr>
              <a:t>Short day plants</a:t>
            </a:r>
            <a:r>
              <a:rPr lang="en-CA" sz="2400" dirty="0" smtClean="0"/>
              <a:t> (long nights),</a:t>
            </a:r>
            <a:br>
              <a:rPr lang="en-CA" sz="2400" dirty="0" smtClean="0"/>
            </a:br>
            <a:r>
              <a:rPr lang="en-CA" sz="2400" dirty="0" smtClean="0"/>
              <a:t>e.g., </a:t>
            </a:r>
            <a:r>
              <a:rPr lang="en-CA" sz="2400" dirty="0" smtClean="0">
                <a:hlinkClick r:id="rId6"/>
              </a:rPr>
              <a:t>strawberry</a:t>
            </a:r>
            <a:endParaRPr lang="en-CA" sz="2400" dirty="0" smtClean="0"/>
          </a:p>
          <a:p>
            <a:r>
              <a:rPr lang="en-CA" dirty="0" smtClean="0">
                <a:solidFill>
                  <a:srgbClr val="FFFF00"/>
                </a:solidFill>
              </a:rPr>
              <a:t>How computed?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Remember time of night start vs. night end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Combine with temperature</a:t>
            </a:r>
          </a:p>
          <a:p>
            <a:pPr lvl="2"/>
            <a:r>
              <a:rPr lang="en-CA" dirty="0" smtClean="0">
                <a:solidFill>
                  <a:srgbClr val="FFFF00"/>
                </a:solidFill>
              </a:rPr>
              <a:t>What’s the difference between season start &amp; end?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Decision making, memory, representation?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76200"/>
            <a:ext cx="2286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168" y="2286000"/>
            <a:ext cx="3233632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4" name="Picture 8" descr="C:\Users\David\AppData\Local\Microsoft\Windows\Temporary Internet Files\Content.IE5\LMQKZKDI\MMj0236359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1219200"/>
            <a:ext cx="552450" cy="952500"/>
          </a:xfrm>
          <a:prstGeom prst="rect">
            <a:avLst/>
          </a:prstGeom>
          <a:noFill/>
        </p:spPr>
      </p:pic>
      <p:pic>
        <p:nvPicPr>
          <p:cNvPr id="15" name="Picture 4" descr="C:\Users\David\AppData\Local\Microsoft\Windows\Temporary Internet Files\Content.IE5\LMQKZKDI\MMj0284095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72450" y="5124450"/>
            <a:ext cx="8953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Thigmonasty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715000"/>
          </a:xfrm>
        </p:spPr>
        <p:txBody>
          <a:bodyPr/>
          <a:lstStyle/>
          <a:p>
            <a:r>
              <a:rPr lang="en-CA" dirty="0" smtClean="0"/>
              <a:t>Touch</a:t>
            </a:r>
            <a:br>
              <a:rPr lang="en-CA" dirty="0" smtClean="0"/>
            </a:br>
            <a:r>
              <a:rPr lang="en-CA" dirty="0" smtClean="0"/>
              <a:t>response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>
                <a:solidFill>
                  <a:srgbClr val="FFFF00"/>
                </a:solidFill>
              </a:rPr>
              <a:t>Smarter?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Plant or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Animal</a:t>
            </a:r>
          </a:p>
          <a:p>
            <a:pPr>
              <a:buNone/>
            </a:pPr>
            <a:endParaRPr lang="en-CA" sz="2400" dirty="0"/>
          </a:p>
          <a:p>
            <a:endParaRPr lang="en-CA" dirty="0" smtClean="0"/>
          </a:p>
          <a:p>
            <a:r>
              <a:rPr lang="en-CA" dirty="0" smtClean="0"/>
              <a:t>Note: animal well inside before trap springs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Venus Fly Tra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67000" y="991172"/>
            <a:ext cx="6095238" cy="45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Venus Flytrap Counts to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267200" cy="5562600"/>
          </a:xfrm>
        </p:spPr>
        <p:txBody>
          <a:bodyPr/>
          <a:lstStyle/>
          <a:p>
            <a:r>
              <a:rPr lang="en-CA" sz="2400" dirty="0" smtClean="0"/>
              <a:t>Needs 2 critical touches</a:t>
            </a:r>
          </a:p>
          <a:p>
            <a:r>
              <a:rPr lang="en-CA" sz="2400" dirty="0" smtClean="0">
                <a:solidFill>
                  <a:srgbClr val="FFFF00"/>
                </a:solidFill>
              </a:rPr>
              <a:t>Computationalism?</a:t>
            </a:r>
          </a:p>
          <a:p>
            <a:r>
              <a:rPr lang="en-CA" sz="2400" dirty="0" smtClean="0">
                <a:solidFill>
                  <a:srgbClr val="FFFF00"/>
                </a:solidFill>
              </a:rPr>
              <a:t>Memory?</a:t>
            </a:r>
            <a:endParaRPr lang="en-CA" sz="2400" dirty="0">
              <a:solidFill>
                <a:srgbClr val="FFFF00"/>
              </a:solidFill>
            </a:endParaRP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Current Count</a:t>
            </a: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Elapsed Time</a:t>
            </a:r>
          </a:p>
          <a:p>
            <a:r>
              <a:rPr lang="en-CA" sz="2400" dirty="0" smtClean="0">
                <a:solidFill>
                  <a:srgbClr val="FFFF00"/>
                </a:solidFill>
              </a:rPr>
              <a:t>Representation?</a:t>
            </a:r>
          </a:p>
          <a:p>
            <a:r>
              <a:rPr lang="en-CA" sz="2400" dirty="0" smtClean="0">
                <a:solidFill>
                  <a:srgbClr val="FFFF00"/>
                </a:solidFill>
              </a:rPr>
              <a:t>Aboutness?</a:t>
            </a:r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17442" name="Picture 2" descr="C:\Users\David\AppData\Local\Microsoft\Windows\Temporary Internet Files\Content.IE5\RHFXEHTM\MMj0236207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810000"/>
            <a:ext cx="523875" cy="742950"/>
          </a:xfrm>
          <a:prstGeom prst="rect">
            <a:avLst/>
          </a:prstGeom>
          <a:noFill/>
        </p:spPr>
      </p:pic>
      <p:pic>
        <p:nvPicPr>
          <p:cNvPr id="317444" name="Picture 4" descr="C:\Users\David\AppData\Local\Microsoft\Windows\Temporary Internet Files\Content.IE5\KZTYFCFY\MMj0283687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609600" cy="600075"/>
          </a:xfrm>
          <a:prstGeom prst="rect">
            <a:avLst/>
          </a:prstGeom>
          <a:noFill/>
        </p:spPr>
      </p:pic>
      <p:pic>
        <p:nvPicPr>
          <p:cNvPr id="14" name="Picture 3" descr="C:\Users\David\AppData\Local\Microsoft\Windows\Temporary Internet Files\Content.IE5\LMQKZKDI\MMj0185589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152400"/>
            <a:ext cx="619125" cy="619125"/>
          </a:xfrm>
          <a:prstGeom prst="rect">
            <a:avLst/>
          </a:prstGeom>
          <a:noFill/>
        </p:spPr>
      </p:pic>
      <p:pic>
        <p:nvPicPr>
          <p:cNvPr id="11" name="Two Touch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95600" y="2362200"/>
            <a:ext cx="6096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Thigmonasty</a:t>
            </a:r>
            <a:r>
              <a:rPr lang="en-CA" dirty="0" smtClean="0"/>
              <a:t> - Mimosa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038600" cy="5562600"/>
          </a:xfrm>
        </p:spPr>
        <p:txBody>
          <a:bodyPr/>
          <a:lstStyle/>
          <a:p>
            <a:pPr>
              <a:buNone/>
            </a:pPr>
            <a:endParaRPr lang="en-CA" sz="2000" dirty="0" smtClean="0"/>
          </a:p>
          <a:p>
            <a:r>
              <a:rPr lang="en-CA" sz="2000" dirty="0" smtClean="0"/>
              <a:t>Two response</a:t>
            </a:r>
          </a:p>
          <a:p>
            <a:pPr lvl="1"/>
            <a:r>
              <a:rPr lang="en-CA" sz="1800" dirty="0" smtClean="0"/>
              <a:t>Leaf closing</a:t>
            </a:r>
          </a:p>
          <a:p>
            <a:pPr lvl="1"/>
            <a:r>
              <a:rPr lang="en-CA" sz="1800" dirty="0" smtClean="0"/>
              <a:t>Action Potential</a:t>
            </a:r>
          </a:p>
          <a:p>
            <a:pPr lvl="2"/>
            <a:r>
              <a:rPr lang="en-CA" sz="1600" dirty="0" smtClean="0">
                <a:solidFill>
                  <a:srgbClr val="FFFF00"/>
                </a:solidFill>
              </a:rPr>
              <a:t>Information?</a:t>
            </a:r>
          </a:p>
          <a:p>
            <a:pPr lvl="2"/>
            <a:r>
              <a:rPr lang="en-CA" sz="1600" dirty="0" smtClean="0">
                <a:solidFill>
                  <a:srgbClr val="FFFF00"/>
                </a:solidFill>
              </a:rPr>
              <a:t>Representation?</a:t>
            </a:r>
          </a:p>
          <a:p>
            <a:pPr lvl="2"/>
            <a:r>
              <a:rPr lang="en-CA" sz="1600" dirty="0" smtClean="0">
                <a:solidFill>
                  <a:srgbClr val="FFFF00"/>
                </a:solidFill>
              </a:rPr>
              <a:t>Aboutness?</a:t>
            </a:r>
          </a:p>
          <a:p>
            <a:r>
              <a:rPr lang="en-CA" sz="2000" dirty="0" smtClean="0">
                <a:solidFill>
                  <a:srgbClr val="FFFF00"/>
                </a:solidFill>
              </a:rPr>
              <a:t>Sense?</a:t>
            </a:r>
          </a:p>
          <a:p>
            <a:pPr lvl="1"/>
            <a:r>
              <a:rPr lang="en-CA" sz="1800" dirty="0" smtClean="0">
                <a:solidFill>
                  <a:srgbClr val="FFFF00"/>
                </a:solidFill>
              </a:rPr>
              <a:t>Perceive?</a:t>
            </a:r>
          </a:p>
          <a:p>
            <a:pPr lvl="1"/>
            <a:r>
              <a:rPr lang="en-CA" sz="1800" dirty="0" smtClean="0">
                <a:solidFill>
                  <a:srgbClr val="FFFF00"/>
                </a:solidFill>
              </a:rPr>
              <a:t>Feel?</a:t>
            </a:r>
          </a:p>
          <a:p>
            <a:pPr lvl="1"/>
            <a:r>
              <a:rPr lang="en-CA" sz="1800" dirty="0" smtClean="0">
                <a:solidFill>
                  <a:srgbClr val="FFFF00"/>
                </a:solidFill>
              </a:rPr>
              <a:t>Conscious?</a:t>
            </a:r>
            <a:endParaRPr lang="en-CA" sz="18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12322" name="Picture 2" descr="C:\Users\David\AppData\Local\Microsoft\Windows\Temporary Internet Files\Content.IE5\V05A1EWW\MMj0283654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800600"/>
            <a:ext cx="790575" cy="857250"/>
          </a:xfrm>
          <a:prstGeom prst="rect">
            <a:avLst/>
          </a:prstGeom>
          <a:noFill/>
        </p:spPr>
      </p:pic>
      <p:pic>
        <p:nvPicPr>
          <p:cNvPr id="9" name="mimosa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956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Nutation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562600"/>
          </a:xfrm>
        </p:spPr>
        <p:txBody>
          <a:bodyPr/>
          <a:lstStyle/>
          <a:p>
            <a:r>
              <a:rPr lang="en-CA" sz="2400" dirty="0" smtClean="0">
                <a:solidFill>
                  <a:srgbClr val="FFFF00"/>
                </a:solidFill>
              </a:rPr>
              <a:t>Active Search</a:t>
            </a: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Plan?</a:t>
            </a:r>
          </a:p>
          <a:p>
            <a:pPr lvl="2"/>
            <a:r>
              <a:rPr lang="en-CA" sz="1600" dirty="0" smtClean="0">
                <a:solidFill>
                  <a:srgbClr val="FFFF00"/>
                </a:solidFill>
              </a:rPr>
              <a:t>Goal Seeking?</a:t>
            </a: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Decision Making?</a:t>
            </a: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Free Will</a:t>
            </a: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Learning?</a:t>
            </a:r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Nutation: bending motion due to unequal growth, e.g., twining of Morning Glory vines</a:t>
            </a:r>
          </a:p>
          <a:p>
            <a:r>
              <a:rPr lang="en-CA" sz="2400" dirty="0" smtClean="0"/>
              <a:t>When vine touches post, it’s tendrils curl around the post via a </a:t>
            </a:r>
            <a:r>
              <a:rPr lang="en-CA" sz="2400" dirty="0" smtClean="0">
                <a:hlinkClick r:id="rId5"/>
              </a:rPr>
              <a:t>thigmotropic</a:t>
            </a:r>
            <a:r>
              <a:rPr lang="en-CA" sz="2400" dirty="0" smtClean="0"/>
              <a:t> response (directed towards post)</a:t>
            </a:r>
          </a:p>
          <a:p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18466" name="Picture 2" descr="C:\Users\David\AppData\Local\Microsoft\Windows\Temporary Internet Files\Content.IE5\N183FA9Z\MMj0395755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1000"/>
            <a:ext cx="762000" cy="342900"/>
          </a:xfrm>
          <a:prstGeom prst="rect">
            <a:avLst/>
          </a:prstGeom>
          <a:noFill/>
        </p:spPr>
      </p:pic>
      <p:pic>
        <p:nvPicPr>
          <p:cNvPr id="10" name="Vin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24200" y="7620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334000"/>
          </a:xfrm>
        </p:spPr>
        <p:txBody>
          <a:bodyPr/>
          <a:lstStyle/>
          <a:p>
            <a:r>
              <a:rPr lang="en-CA" dirty="0" smtClean="0"/>
              <a:t>Time</a:t>
            </a:r>
          </a:p>
          <a:p>
            <a:pPr lvl="1"/>
            <a:r>
              <a:rPr lang="en-CA" dirty="0" smtClean="0"/>
              <a:t>Relative scales of time and space</a:t>
            </a:r>
          </a:p>
          <a:p>
            <a:pPr lvl="1"/>
            <a:r>
              <a:rPr lang="en-CA" dirty="0" smtClean="0"/>
              <a:t>Change, Processes, Motion</a:t>
            </a:r>
          </a:p>
          <a:p>
            <a:pPr lvl="1"/>
            <a:r>
              <a:rPr lang="en-CA" dirty="0"/>
              <a:t>Tradeoffs between Time &amp; Cognition</a:t>
            </a:r>
          </a:p>
          <a:p>
            <a:pPr lvl="2"/>
            <a:r>
              <a:rPr lang="en-CA" dirty="0" smtClean="0">
                <a:solidFill>
                  <a:srgbClr val="FFFF00"/>
                </a:solidFill>
              </a:rPr>
              <a:t>Not in plants but in what they can teach us</a:t>
            </a:r>
          </a:p>
          <a:p>
            <a:r>
              <a:rPr lang="en-CA" dirty="0" smtClean="0"/>
              <a:t>Emergic Behaviour</a:t>
            </a:r>
          </a:p>
          <a:p>
            <a:pPr lvl="1"/>
            <a:r>
              <a:rPr lang="en-CA" dirty="0" smtClean="0"/>
              <a:t>Process vs. Substance</a:t>
            </a:r>
          </a:p>
          <a:p>
            <a:pPr lvl="1"/>
            <a:r>
              <a:rPr lang="en-CA" dirty="0" smtClean="0"/>
              <a:t>Recurrence &amp; Dynamic Systems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Meta Cognition / Philosophy of Mind</a:t>
            </a:r>
            <a:r>
              <a:rPr lang="en-CA" sz="2400" dirty="0" smtClean="0">
                <a:solidFill>
                  <a:srgbClr val="FFFF00"/>
                </a:solidFill>
              </a:rPr>
              <a:t> (what is:)</a:t>
            </a:r>
            <a:endParaRPr lang="en-CA" dirty="0" smtClean="0">
              <a:solidFill>
                <a:srgbClr val="FFFF00"/>
              </a:solidFill>
            </a:endParaRP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Thinking, Memory, Attention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4130" name="Picture 2" descr="C:\Users\David\AppData\Local\Microsoft\Windows\Temporary Internet Files\Content.IE5\B87TR8MY\MCj009012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42515"/>
            <a:ext cx="2700950" cy="2486685"/>
          </a:xfrm>
          <a:prstGeom prst="rect">
            <a:avLst/>
          </a:prstGeom>
          <a:noFill/>
        </p:spPr>
      </p:pic>
      <p:pic>
        <p:nvPicPr>
          <p:cNvPr id="10" name="Picture 7" descr="C:\Users\David\AppData\Local\Microsoft\Windows\Temporary Internet Files\Content.IE5\UU7XGX0D\MMj0236240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5181600"/>
            <a:ext cx="466725" cy="571500"/>
          </a:xfrm>
          <a:prstGeom prst="rect">
            <a:avLst/>
          </a:prstGeom>
          <a:noFill/>
        </p:spPr>
      </p:pic>
      <p:pic>
        <p:nvPicPr>
          <p:cNvPr id="304136" name="Picture 8" descr="C:\Users\David\AppData\Local\Microsoft\Windows\Temporary Internet Files\Content.IE5\KZTYFCFY\MMj0336970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905000"/>
            <a:ext cx="609600" cy="609600"/>
          </a:xfrm>
          <a:prstGeom prst="rect">
            <a:avLst/>
          </a:prstGeom>
          <a:noFill/>
        </p:spPr>
      </p:pic>
      <p:pic>
        <p:nvPicPr>
          <p:cNvPr id="304140" name="Picture 12" descr="C:\Users\David\AppData\Local\Microsoft\Windows\Temporary Internet Files\Content.IE5\UU7XGX0D\MMj0336380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371600"/>
            <a:ext cx="609600" cy="609600"/>
          </a:xfrm>
          <a:prstGeom prst="rect">
            <a:avLst/>
          </a:prstGeom>
          <a:noFill/>
        </p:spPr>
      </p:pic>
      <p:pic>
        <p:nvPicPr>
          <p:cNvPr id="304146" name="Picture 18" descr="C:\Users\David\AppData\Local\Microsoft\Windows\Temporary Internet Files\Content.IE5\V05A1EWW\MMj0365162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429000"/>
            <a:ext cx="990600" cy="1123950"/>
          </a:xfrm>
          <a:prstGeom prst="rect">
            <a:avLst/>
          </a:prstGeom>
          <a:noFill/>
        </p:spPr>
      </p:pic>
      <p:pic>
        <p:nvPicPr>
          <p:cNvPr id="304156" name="Picture 28" descr="C:\Users\David\AppData\Local\Microsoft\Windows\Temporary Internet Files\Content.IE5\UU7XGX0D\MMj0283609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952875"/>
            <a:ext cx="609600" cy="542925"/>
          </a:xfrm>
          <a:prstGeom prst="rect">
            <a:avLst/>
          </a:prstGeom>
          <a:noFill/>
        </p:spPr>
      </p:pic>
      <p:pic>
        <p:nvPicPr>
          <p:cNvPr id="304158" name="Picture 30" descr="C:\Users\David\AppData\Local\Microsoft\Windows\Temporary Internet Files\Content.IE5\LMQKZKDI\MMj0189257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2743200"/>
            <a:ext cx="79057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Navigating</a:t>
            </a:r>
            <a:r>
              <a:rPr lang="en-CA" dirty="0" smtClean="0"/>
              <a:t> Environmental Maze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5562600"/>
          </a:xfrm>
        </p:spPr>
        <p:txBody>
          <a:bodyPr/>
          <a:lstStyle/>
          <a:p>
            <a:r>
              <a:rPr lang="en-CA" dirty="0" smtClean="0"/>
              <a:t>Branches growing through gaps</a:t>
            </a:r>
          </a:p>
          <a:p>
            <a:pPr lvl="1"/>
            <a:r>
              <a:rPr lang="en-CA" dirty="0" smtClean="0"/>
              <a:t>How to detect in windy locations?</a:t>
            </a:r>
          </a:p>
          <a:p>
            <a:r>
              <a:rPr lang="en-CA" dirty="0" smtClean="0"/>
              <a:t>Good soil </a:t>
            </a:r>
            <a:r>
              <a:rPr lang="en-CA" dirty="0" smtClean="0">
                <a:solidFill>
                  <a:srgbClr val="FFFF00"/>
                </a:solidFill>
              </a:rPr>
              <a:t>exploited</a:t>
            </a:r>
          </a:p>
          <a:p>
            <a:pPr lvl="1"/>
            <a:r>
              <a:rPr lang="en-CA" dirty="0" smtClean="0"/>
              <a:t>Bad soil </a:t>
            </a:r>
            <a:r>
              <a:rPr lang="en-CA" dirty="0" smtClean="0">
                <a:solidFill>
                  <a:srgbClr val="FFFF00"/>
                </a:solidFill>
              </a:rPr>
              <a:t>avoided</a:t>
            </a:r>
            <a:r>
              <a:rPr lang="en-CA" dirty="0" smtClean="0"/>
              <a:t>, </a:t>
            </a:r>
            <a:r>
              <a:rPr lang="en-CA" dirty="0"/>
              <a:t>rhizome </a:t>
            </a:r>
            <a:r>
              <a:rPr lang="en-CA" dirty="0" smtClean="0"/>
              <a:t>thinned</a:t>
            </a:r>
          </a:p>
          <a:p>
            <a:pPr lvl="1"/>
            <a:r>
              <a:rPr lang="en-CA" dirty="0" smtClean="0"/>
              <a:t>Growth </a:t>
            </a:r>
            <a:r>
              <a:rPr lang="en-CA" dirty="0" smtClean="0">
                <a:solidFill>
                  <a:srgbClr val="FFFF00"/>
                </a:solidFill>
              </a:rPr>
              <a:t>accelerated</a:t>
            </a:r>
            <a:r>
              <a:rPr lang="en-CA" dirty="0" smtClean="0"/>
              <a:t> to find richer patches</a:t>
            </a:r>
          </a:p>
          <a:p>
            <a:r>
              <a:rPr lang="en-CA" dirty="0" smtClean="0"/>
              <a:t>Roots </a:t>
            </a:r>
            <a:r>
              <a:rPr lang="en-CA" dirty="0" smtClean="0">
                <a:solidFill>
                  <a:srgbClr val="FFFF00"/>
                </a:solidFill>
              </a:rPr>
              <a:t>avoid</a:t>
            </a:r>
            <a:r>
              <a:rPr lang="en-CA" dirty="0" smtClean="0"/>
              <a:t> each other</a:t>
            </a:r>
          </a:p>
          <a:p>
            <a:pPr lvl="1"/>
            <a:r>
              <a:rPr lang="en-CA" dirty="0" smtClean="0"/>
              <a:t>Likely by leaving chemical breadcrumbs/</a:t>
            </a:r>
            <a:r>
              <a:rPr lang="en-CA" dirty="0" smtClean="0">
                <a:hlinkClick r:id="rId3"/>
              </a:rPr>
              <a:t>cookies</a:t>
            </a:r>
            <a:endParaRPr lang="en-CA" dirty="0" smtClean="0"/>
          </a:p>
          <a:p>
            <a:pPr lvl="1"/>
            <a:r>
              <a:rPr lang="en-CA" dirty="0" smtClean="0"/>
              <a:t>An interaction with the environment</a:t>
            </a:r>
          </a:p>
          <a:p>
            <a:pPr lvl="1"/>
            <a:r>
              <a:rPr lang="en-CA" dirty="0" smtClean="0">
                <a:hlinkClick r:id="rId4"/>
              </a:rPr>
              <a:t>Extended mind</a:t>
            </a:r>
            <a:r>
              <a:rPr lang="en-CA" dirty="0" smtClean="0"/>
              <a:t>; </a:t>
            </a:r>
            <a:r>
              <a:rPr lang="en-CA" dirty="0" smtClean="0">
                <a:hlinkClick r:id="rId5"/>
              </a:rPr>
              <a:t>Epistemic Structures</a:t>
            </a:r>
            <a:r>
              <a:rPr lang="en-CA" dirty="0" smtClean="0"/>
              <a:t> (like </a:t>
            </a:r>
            <a:r>
              <a:rPr lang="en-CA" dirty="0" smtClean="0">
                <a:hlinkClick r:id="rId6"/>
              </a:rPr>
              <a:t>ant</a:t>
            </a:r>
            <a:r>
              <a:rPr lang="en-CA" dirty="0" smtClean="0"/>
              <a:t> </a:t>
            </a:r>
            <a:r>
              <a:rPr lang="en-CA" dirty="0" smtClean="0">
                <a:hlinkClick r:id="rId7"/>
              </a:rPr>
              <a:t>pheromones</a:t>
            </a:r>
            <a:r>
              <a:rPr lang="en-CA" dirty="0" smtClean="0"/>
              <a:t>)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Actively forage and explore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0" descr="C:\Users\David\AppData\Local\Microsoft\Windows\Temporary Internet Files\Content.IE5\V05A1EWW\MMj0236279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3276600"/>
            <a:ext cx="476250" cy="752475"/>
          </a:xfrm>
          <a:prstGeom prst="rect">
            <a:avLst/>
          </a:prstGeom>
          <a:noFill/>
        </p:spPr>
      </p:pic>
      <p:pic>
        <p:nvPicPr>
          <p:cNvPr id="315395" name="Picture 3" descr="C:\Users\David\AppData\Local\Microsoft\Windows\Temporary Internet Files\Content.IE5\UU7XGX0D\MMj0297041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685800"/>
            <a:ext cx="1219200" cy="1219200"/>
          </a:xfrm>
          <a:prstGeom prst="rect">
            <a:avLst/>
          </a:prstGeom>
          <a:noFill/>
        </p:spPr>
      </p:pic>
      <p:pic>
        <p:nvPicPr>
          <p:cNvPr id="315402" name="Picture 10" descr="C:\Users\David\AppData\Local\Microsoft\Windows\Temporary Internet Files\Content.IE5\13HRV0TL\MMj0315771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2209800"/>
            <a:ext cx="1000125" cy="800100"/>
          </a:xfrm>
          <a:prstGeom prst="rect">
            <a:avLst/>
          </a:prstGeom>
          <a:noFill/>
        </p:spPr>
      </p:pic>
      <p:pic>
        <p:nvPicPr>
          <p:cNvPr id="24" name="Picture 23" descr="Booming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1550" y="3124200"/>
            <a:ext cx="40005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Circadian Rhythm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0"/>
            <a:ext cx="8915400" cy="1981200"/>
          </a:xfrm>
        </p:spPr>
        <p:txBody>
          <a:bodyPr/>
          <a:lstStyle/>
          <a:p>
            <a:r>
              <a:rPr lang="en-CA" sz="2800" dirty="0" smtClean="0"/>
              <a:t>E.g., been leaf here, flowering elsewhere</a:t>
            </a:r>
          </a:p>
          <a:p>
            <a:r>
              <a:rPr lang="en-CA" sz="2800" dirty="0" smtClean="0">
                <a:hlinkClick r:id="rId5"/>
              </a:rPr>
              <a:t>Entrained</a:t>
            </a:r>
            <a:r>
              <a:rPr lang="en-CA" sz="2800" dirty="0" smtClean="0"/>
              <a:t> by an </a:t>
            </a:r>
            <a:r>
              <a:rPr lang="en-CA" sz="2800" dirty="0" smtClean="0">
                <a:hlinkClick r:id="rId6"/>
              </a:rPr>
              <a:t>exogenous</a:t>
            </a:r>
            <a:r>
              <a:rPr lang="en-CA" sz="2800" dirty="0" smtClean="0"/>
              <a:t> (</a:t>
            </a:r>
            <a:r>
              <a:rPr lang="en-CA" sz="2800" dirty="0" smtClean="0">
                <a:hlinkClick r:id="rId7"/>
              </a:rPr>
              <a:t>Zeitgeber</a:t>
            </a:r>
            <a:r>
              <a:rPr lang="en-CA" sz="2800" dirty="0" smtClean="0"/>
              <a:t>) cue (light)</a:t>
            </a:r>
            <a:endParaRPr lang="en-CA" sz="2800" dirty="0"/>
          </a:p>
          <a:p>
            <a:r>
              <a:rPr lang="en-CA" sz="2800" dirty="0" smtClean="0">
                <a:hlinkClick r:id="rId8"/>
              </a:rPr>
              <a:t>Endogenous</a:t>
            </a:r>
            <a:r>
              <a:rPr lang="en-CA" sz="2800" dirty="0" smtClean="0"/>
              <a:t> process operates after stimuli removed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Learning? Memory? Intentionality?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19491" name="Picture 3" descr="C:\Users\David\AppData\Local\Microsoft\Windows\Temporary Internet Files\Content.IE5\RHFXEHTM\MMj0188340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228600"/>
            <a:ext cx="857250" cy="857250"/>
          </a:xfrm>
          <a:prstGeom prst="rect">
            <a:avLst/>
          </a:prstGeom>
          <a:noFill/>
        </p:spPr>
      </p:pic>
      <p:pic>
        <p:nvPicPr>
          <p:cNvPr id="319492" name="Picture 4" descr="C:\Users\David\AppData\Local\Microsoft\Windows\Temporary Internet Files\Content.IE5\B87TR8MY\MMj0296959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152400"/>
            <a:ext cx="628650" cy="571500"/>
          </a:xfrm>
          <a:prstGeom prst="rect">
            <a:avLst/>
          </a:prstGeom>
          <a:noFill/>
        </p:spPr>
      </p:pic>
      <p:pic>
        <p:nvPicPr>
          <p:cNvPr id="319493" name="Picture 5" descr="C:\Users\David\AppData\Local\Microsoft\Windows\Temporary Internet Files\Content.IE5\LMQKZKDI\MMj01630970000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3048000"/>
            <a:ext cx="838200" cy="1238250"/>
          </a:xfrm>
          <a:prstGeom prst="rect">
            <a:avLst/>
          </a:prstGeom>
          <a:noFill/>
        </p:spPr>
      </p:pic>
      <p:pic>
        <p:nvPicPr>
          <p:cNvPr id="319494" name="Picture 6" descr="C:\Users\David\AppData\Local\Microsoft\Windows\Temporary Internet Files\Content.IE5\V05A1EWW\MMj03363750000[1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3962400"/>
            <a:ext cx="609600" cy="609600"/>
          </a:xfrm>
          <a:prstGeom prst="rect">
            <a:avLst/>
          </a:prstGeom>
          <a:noFill/>
        </p:spPr>
      </p:pic>
      <p:pic>
        <p:nvPicPr>
          <p:cNvPr id="12" name="Be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600200" y="8382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3"/>
              </a:rPr>
              <a:t>Plant Communication</a:t>
            </a:r>
            <a:r>
              <a:rPr lang="en-CA" dirty="0" smtClean="0"/>
              <a:t> - </a:t>
            </a:r>
            <a:r>
              <a:rPr lang="en-CA" dirty="0" smtClean="0">
                <a:hlinkClick r:id="rId4"/>
              </a:rPr>
              <a:t>Symbiants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8915400" cy="5562600"/>
          </a:xfrm>
        </p:spPr>
        <p:txBody>
          <a:bodyPr/>
          <a:lstStyle/>
          <a:p>
            <a:r>
              <a:rPr lang="en-CA" dirty="0" smtClean="0"/>
              <a:t>A billion </a:t>
            </a:r>
            <a:r>
              <a:rPr lang="en-CA" dirty="0" err="1" smtClean="0">
                <a:hlinkClick r:id="rId5"/>
              </a:rPr>
              <a:t>Rhizobia</a:t>
            </a:r>
            <a:r>
              <a:rPr lang="en-CA" dirty="0" smtClean="0"/>
              <a:t> </a:t>
            </a:r>
            <a:r>
              <a:rPr lang="en-CA" dirty="0" smtClean="0">
                <a:hlinkClick r:id="rId6"/>
              </a:rPr>
              <a:t>bacteria</a:t>
            </a:r>
            <a:r>
              <a:rPr lang="en-CA" dirty="0" smtClean="0"/>
              <a:t> fix nitrogen in each </a:t>
            </a:r>
            <a:r>
              <a:rPr lang="en-CA" dirty="0" smtClean="0">
                <a:hlinkClick r:id="rId7"/>
              </a:rPr>
              <a:t>root nodule</a:t>
            </a:r>
            <a:r>
              <a:rPr lang="en-CA" dirty="0" smtClean="0"/>
              <a:t> of </a:t>
            </a:r>
            <a:r>
              <a:rPr lang="en-CA" dirty="0" smtClean="0">
                <a:hlinkClick r:id="rId4"/>
              </a:rPr>
              <a:t>symbiotic</a:t>
            </a:r>
            <a:r>
              <a:rPr lang="en-CA" dirty="0" smtClean="0"/>
              <a:t> </a:t>
            </a:r>
            <a:r>
              <a:rPr lang="en-CA" dirty="0" smtClean="0">
                <a:hlinkClick r:id="rId8"/>
              </a:rPr>
              <a:t>legumes</a:t>
            </a:r>
            <a:endParaRPr lang="en-CA" dirty="0" smtClean="0"/>
          </a:p>
          <a:p>
            <a:pPr lvl="1"/>
            <a:r>
              <a:rPr lang="en-CA" dirty="0" smtClean="0"/>
              <a:t>Rich set of interactive </a:t>
            </a:r>
            <a:r>
              <a:rPr lang="en-CA" dirty="0" smtClean="0">
                <a:hlinkClick r:id="rId9"/>
              </a:rPr>
              <a:t>sign</a:t>
            </a:r>
            <a:r>
              <a:rPr lang="en-CA" dirty="0" smtClean="0"/>
              <a:t> and </a:t>
            </a:r>
            <a:r>
              <a:rPr lang="en-CA" dirty="0" smtClean="0">
                <a:hlinkClick r:id="rId10"/>
              </a:rPr>
              <a:t>symbol</a:t>
            </a:r>
            <a:r>
              <a:rPr lang="en-CA" dirty="0" smtClean="0"/>
              <a:t> based two-way communication</a:t>
            </a:r>
          </a:p>
          <a:p>
            <a:pPr lvl="1"/>
            <a:r>
              <a:rPr lang="en-CA" dirty="0" smtClean="0">
                <a:hlinkClick r:id="rId11"/>
              </a:rPr>
              <a:t>Biosemiotics</a:t>
            </a:r>
            <a:r>
              <a:rPr lang="en-CA" dirty="0" smtClean="0"/>
              <a:t>: uses terms such as syntax, semantics and pragmatics but with different usage than linguistics. Nevertheless,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Can plants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Understand, Know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Have Intentionality?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Young kids don’t?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E4A-B256-477F-A942-5BF559FAEE73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21102E46-9E09-4A44-A72A-29C94F31EC9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13346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4114800"/>
            <a:ext cx="3486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48" name="Picture 4" descr="C:\Users\David\AppData\Local\Microsoft\Windows\Temporary Internet Files\Content.IE5\UU7XGX0D\MMj02346720000[1]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14800" y="47244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Plant-Plant Communication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8915400" cy="5562600"/>
          </a:xfrm>
        </p:spPr>
        <p:txBody>
          <a:bodyPr/>
          <a:lstStyle/>
          <a:p>
            <a:r>
              <a:rPr lang="en-CA" dirty="0" smtClean="0"/>
              <a:t>Emits </a:t>
            </a:r>
            <a:r>
              <a:rPr lang="en-CA" dirty="0" smtClean="0">
                <a:hlinkClick r:id="rId3"/>
              </a:rPr>
              <a:t>volatiles</a:t>
            </a:r>
            <a:r>
              <a:rPr lang="en-CA" dirty="0" smtClean="0"/>
              <a:t> (“</a:t>
            </a:r>
            <a:r>
              <a:rPr lang="en-CA" dirty="0" smtClean="0">
                <a:hlinkClick r:id="rId4"/>
              </a:rPr>
              <a:t>pheromones</a:t>
            </a:r>
            <a:r>
              <a:rPr lang="en-CA" dirty="0" smtClean="0"/>
              <a:t>”) that warn other plants of </a:t>
            </a:r>
            <a:r>
              <a:rPr lang="en-CA" dirty="0" smtClean="0">
                <a:hlinkClick r:id="rId5"/>
              </a:rPr>
              <a:t>herbivory</a:t>
            </a:r>
            <a:r>
              <a:rPr lang="en-CA" dirty="0" smtClean="0"/>
              <a:t> attacks inducing their defences</a:t>
            </a:r>
          </a:p>
          <a:p>
            <a:pPr lvl="1"/>
            <a:r>
              <a:rPr lang="en-CA" dirty="0" smtClean="0"/>
              <a:t>Also attracts herbivore predators &amp; parasites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E4A-B256-477F-A942-5BF559FAEE73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21102E46-9E09-4A44-A72A-29C94F31EC9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16421" name="Picture 5" descr="C:\Users\David\AppData\Local\Microsoft\Windows\Temporary Internet Files\Content.IE5\13HRV0TL\MMj0236334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505200"/>
            <a:ext cx="638175" cy="190500"/>
          </a:xfrm>
          <a:prstGeom prst="rect">
            <a:avLst/>
          </a:prstGeom>
          <a:noFill/>
        </p:spPr>
      </p:pic>
      <p:pic>
        <p:nvPicPr>
          <p:cNvPr id="316422" name="Picture 6" descr="C:\Users\David\AppData\Local\Microsoft\Windows\Temporary Internet Files\Content.IE5\N183FA9Z\MMj0336939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162300"/>
            <a:ext cx="733425" cy="723900"/>
          </a:xfrm>
          <a:prstGeom prst="rect">
            <a:avLst/>
          </a:prstGeom>
          <a:noFill/>
        </p:spPr>
      </p:pic>
      <p:pic>
        <p:nvPicPr>
          <p:cNvPr id="316423" name="Picture 7" descr="C:\Users\David\AppData\Local\Microsoft\Windows\Temporary Internet Files\Content.IE5\RHFXEHTM\MMAG00442_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1438275"/>
            <a:ext cx="857250" cy="1152525"/>
          </a:xfrm>
          <a:prstGeom prst="rect">
            <a:avLst/>
          </a:prstGeom>
          <a:noFill/>
        </p:spPr>
      </p:pic>
      <p:pic>
        <p:nvPicPr>
          <p:cNvPr id="316424" name="Picture 8" descr="C:\Users\David\AppData\Local\Microsoft\Windows\Temporary Internet Files\Content.IE5\UU7XGX0D\MMAG00327_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05300" y="3228975"/>
            <a:ext cx="533400" cy="400050"/>
          </a:xfrm>
          <a:prstGeom prst="rect">
            <a:avLst/>
          </a:prstGeom>
          <a:noFill/>
        </p:spPr>
      </p:pic>
      <p:pic>
        <p:nvPicPr>
          <p:cNvPr id="22" name="Picture 5" descr="C:\Users\David\AppData\Local\Microsoft\Windows\Temporary Internet Files\Content.IE5\13HRV0TL\MMj0356696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971800"/>
            <a:ext cx="8286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Plant Decision Making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7467600" cy="5562600"/>
          </a:xfrm>
        </p:spPr>
        <p:txBody>
          <a:bodyPr/>
          <a:lstStyle/>
          <a:p>
            <a:r>
              <a:rPr lang="en-CA" dirty="0" smtClean="0"/>
              <a:t>Multiple Stimuli</a:t>
            </a:r>
          </a:p>
          <a:p>
            <a:pPr lvl="1"/>
            <a:r>
              <a:rPr lang="en-CA" dirty="0" smtClean="0"/>
              <a:t>Gravitational and mechanical interactions</a:t>
            </a:r>
          </a:p>
          <a:p>
            <a:pPr lvl="1"/>
            <a:r>
              <a:rPr lang="en-CA" dirty="0" smtClean="0"/>
              <a:t>Arabidopsis Root Waving</a:t>
            </a:r>
          </a:p>
          <a:p>
            <a:r>
              <a:rPr lang="en-CA" dirty="0" smtClean="0"/>
              <a:t>Will Overshoot/Undershoot</a:t>
            </a:r>
          </a:p>
          <a:p>
            <a:pPr lvl="1"/>
            <a:r>
              <a:rPr lang="en-CA" dirty="0" smtClean="0"/>
              <a:t>But apply </a:t>
            </a:r>
            <a:r>
              <a:rPr lang="en-CA" dirty="0" smtClean="0">
                <a:solidFill>
                  <a:srgbClr val="FFFF00"/>
                </a:solidFill>
              </a:rPr>
              <a:t>goal oriented</a:t>
            </a:r>
            <a:r>
              <a:rPr lang="en-CA" dirty="0" smtClean="0"/>
              <a:t> error correction (hence cycles)</a:t>
            </a:r>
          </a:p>
          <a:p>
            <a:pPr lvl="1"/>
            <a:r>
              <a:rPr lang="en-CA" dirty="0" smtClean="0"/>
              <a:t>Dynamic control system</a:t>
            </a:r>
          </a:p>
          <a:p>
            <a:r>
              <a:rPr lang="en-CA" dirty="0" smtClean="0"/>
              <a:t>Philosophy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What is a decision?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Can plants make decisions?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Do plants have free will?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E4A-B256-477F-A942-5BF559FAEE73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21102E46-9E09-4A44-A72A-29C94F31EC9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3" descr="C:\Users\David\AppData\Local\Microsoft\Windows\Temporary Internet Files\Content.IE5\B87TR8MY\MMj0315780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48225"/>
            <a:ext cx="857250" cy="638175"/>
          </a:xfrm>
          <a:prstGeom prst="rect">
            <a:avLst/>
          </a:prstGeom>
          <a:noFill/>
        </p:spPr>
      </p:pic>
      <p:pic>
        <p:nvPicPr>
          <p:cNvPr id="10" name="Picture 4" descr="C:\Users\David\AppData\Local\Microsoft\Windows\Temporary Internet Files\Content.IE5\LMQKZKDI\MMj0284161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038600"/>
            <a:ext cx="876300" cy="1000125"/>
          </a:xfrm>
          <a:prstGeom prst="rect">
            <a:avLst/>
          </a:prstGeom>
          <a:noFill/>
        </p:spPr>
      </p:pic>
      <p:pic>
        <p:nvPicPr>
          <p:cNvPr id="11" name="Arabidopsis Roo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620000" y="838200"/>
            <a:ext cx="13335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Plant Learning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8915400" cy="5562600"/>
          </a:xfrm>
        </p:spPr>
        <p:txBody>
          <a:bodyPr/>
          <a:lstStyle/>
          <a:p>
            <a:r>
              <a:rPr lang="en-CA" dirty="0" smtClean="0"/>
              <a:t>Plants </a:t>
            </a:r>
            <a:r>
              <a:rPr lang="en-CA" dirty="0" smtClean="0">
                <a:solidFill>
                  <a:srgbClr val="FFFF00"/>
                </a:solidFill>
              </a:rPr>
              <a:t>remember</a:t>
            </a:r>
            <a:r>
              <a:rPr lang="en-CA" dirty="0" smtClean="0"/>
              <a:t> pre-treatments to mild water stress or cold even after stimuli removed</a:t>
            </a:r>
          </a:p>
          <a:p>
            <a:pPr lvl="1"/>
            <a:r>
              <a:rPr lang="en-CA" dirty="0" smtClean="0"/>
              <a:t>Later on, they are more drought or cold resistant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What is memory?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Representation?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Learn</a:t>
            </a:r>
            <a:r>
              <a:rPr lang="en-CA" dirty="0" smtClean="0"/>
              <a:t> optimal stem thickening due to local wind sway conditions</a:t>
            </a:r>
            <a:endParaRPr lang="en-CA" dirty="0" smtClean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E4A-B256-477F-A942-5BF559FAEE73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21102E46-9E09-4A44-A72A-29C94F31EC9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20518" name="Picture 6" descr="C:\Users\David\AppData\Local\Microsoft\Windows\Temporary Internet Files\Content.IE5\KZTYFCFY\MMj0283542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4114800"/>
            <a:ext cx="647700" cy="581025"/>
          </a:xfrm>
          <a:prstGeom prst="rect">
            <a:avLst/>
          </a:prstGeom>
          <a:noFill/>
        </p:spPr>
      </p:pic>
      <p:pic>
        <p:nvPicPr>
          <p:cNvPr id="320519" name="Picture 7" descr="C:\Users\David\AppData\Local\Microsoft\Windows\Temporary Internet Files\Content.IE5\13HRV0TL\MMj0236306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371600"/>
            <a:ext cx="64770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NOR Gate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6629400" cy="5562600"/>
          </a:xfrm>
        </p:spPr>
        <p:txBody>
          <a:bodyPr/>
          <a:lstStyle/>
          <a:p>
            <a:r>
              <a:rPr lang="en-CA" sz="1800" dirty="0" smtClean="0"/>
              <a:t>The NOR gate is a pure Stimulus-Response element.</a:t>
            </a:r>
          </a:p>
          <a:p>
            <a:pPr lvl="1"/>
            <a:r>
              <a:rPr lang="en-CA" sz="1600" dirty="0" smtClean="0"/>
              <a:t>It’s output is completely dependant on its current input.</a:t>
            </a:r>
          </a:p>
          <a:p>
            <a:pPr lvl="1"/>
            <a:r>
              <a:rPr lang="en-CA" sz="1600" dirty="0" smtClean="0"/>
              <a:t>It has no memory</a:t>
            </a:r>
          </a:p>
          <a:p>
            <a:pPr lvl="1"/>
            <a:r>
              <a:rPr lang="en-CA" sz="1600" dirty="0" smtClean="0"/>
              <a:t>Nevertheless, in a flip-flop design permanent  memory emerges (much like in circadian rhythms)</a:t>
            </a:r>
          </a:p>
          <a:p>
            <a:pPr lvl="1"/>
            <a:r>
              <a:rPr lang="en-CA" sz="1600" dirty="0" smtClean="0"/>
              <a:t>It is a universal gate and can be configured to implement any computer (Turing Machine)</a:t>
            </a:r>
          </a:p>
          <a:p>
            <a:pPr lvl="1"/>
            <a:r>
              <a:rPr lang="en-CA" sz="1600" dirty="0" smtClean="0"/>
              <a:t>In other words, if the goal of cognitive science is a computational model of the mind, this can be completely expressed via NOR gates</a:t>
            </a:r>
          </a:p>
          <a:p>
            <a:pPr lvl="1"/>
            <a:r>
              <a:rPr lang="en-CA" sz="1600" dirty="0" smtClean="0"/>
              <a:t>i.e., a human is nothing more than a configuration of NOR gates (really not much different than neurons)</a:t>
            </a:r>
          </a:p>
          <a:p>
            <a:r>
              <a:rPr lang="en-CA" sz="1800" dirty="0"/>
              <a:t>Plants have much Stimulus-Response behaviour, but we have seen more complex patterns emerge as well.</a:t>
            </a:r>
          </a:p>
          <a:p>
            <a:r>
              <a:rPr lang="en-CA" sz="1800" dirty="0"/>
              <a:t>Perhaps it is time to stop defining intelligence in terms of whether a life form is limited to SR behaviour or not</a:t>
            </a:r>
            <a:r>
              <a:rPr lang="en-CA" sz="1800" dirty="0" smtClean="0"/>
              <a:t>.</a:t>
            </a:r>
          </a:p>
          <a:p>
            <a:r>
              <a:rPr lang="en-CA" sz="1800" dirty="0" smtClean="0"/>
              <a:t>Experimental paradigm tries to control for all factors and manipulate just one. At this point, internal strategies averaged away and you only see a response to a stimuli.</a:t>
            </a:r>
            <a:endParaRPr lang="en-CA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E4A-B256-477F-A942-5BF559FAEE73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21102E46-9E09-4A44-A72A-29C94F31EC9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 descr="Image:Nor-gate-en.sv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76200"/>
            <a:ext cx="2381250" cy="857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Picture 70" descr="latch.gif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503" y="2819400"/>
            <a:ext cx="2400822" cy="1752600"/>
          </a:xfrm>
          <a:prstGeom prst="rect">
            <a:avLst/>
          </a:prstGeom>
        </p:spPr>
      </p:pic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6705600" y="4587240"/>
          <a:ext cx="23622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/>
                <a:gridCol w="354330"/>
                <a:gridCol w="1653540"/>
              </a:tblGrid>
              <a:tr h="327660"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Flip-Flop</a:t>
                      </a:r>
                      <a:endParaRPr lang="en-CA" dirty="0"/>
                    </a:p>
                  </a:txBody>
                  <a:tcPr marL="36000" marR="36000" marT="0" marB="0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CA" dirty="0" smtClean="0"/>
                        <a:t>S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Q</a:t>
                      </a:r>
                      <a:r>
                        <a:rPr lang="en-CA" baseline="30000" dirty="0" smtClean="0"/>
                        <a:t>+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50"/>
                          </a:solidFill>
                        </a:rPr>
                        <a:t>Q (Memory)</a:t>
                      </a:r>
                      <a:endParaRPr lang="en-CA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N/A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162800" y="975360"/>
          <a:ext cx="16002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NOR Gate</a:t>
                      </a:r>
                      <a:endParaRPr lang="en-CA" dirty="0"/>
                    </a:p>
                  </a:txBody>
                  <a:tcPr marL="36000" marR="36000" marT="0" marB="0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A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out</a:t>
                      </a:r>
                      <a:r>
                        <a:rPr lang="en-CA" baseline="30000" dirty="0" smtClean="0"/>
                        <a:t>+</a:t>
                      </a:r>
                      <a:endParaRPr lang="en-CA" baseline="30000" dirty="0"/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352800" cy="1371600"/>
          </a:xfrm>
        </p:spPr>
        <p:txBody>
          <a:bodyPr/>
          <a:lstStyle/>
          <a:p>
            <a:r>
              <a:rPr lang="en-CA" dirty="0" smtClean="0"/>
              <a:t>Metabolic Pathways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447800"/>
            <a:ext cx="4381500" cy="4953000"/>
          </a:xfrm>
        </p:spPr>
        <p:txBody>
          <a:bodyPr/>
          <a:lstStyle/>
          <a:p>
            <a:r>
              <a:rPr lang="en-CA" dirty="0" smtClean="0"/>
              <a:t>With numerous interacting processes, you end up with a computational system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E4A-B256-477F-A942-5BF559FAEE73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21102E46-9E09-4A44-A72A-29C94F31EC9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C:\Users\David\Documents\CogSci\Literature\Reductionism\MetabolicPathways_6_17_04_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162"/>
            <a:ext cx="4721543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Prime 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following sources have been greatly used in this presentation</a:t>
            </a:r>
            <a:endParaRPr lang="en-CA" dirty="0" smtClean="0">
              <a:hlinkClick r:id="rId3"/>
            </a:endParaRPr>
          </a:p>
          <a:p>
            <a:pPr lvl="1"/>
            <a:r>
              <a:rPr lang="en-CA" dirty="0" smtClean="0">
                <a:hlinkClick r:id="rId3"/>
              </a:rPr>
              <a:t>http://plantsinmotion.bio.indiana.edu</a:t>
            </a:r>
            <a:endParaRPr lang="en-CA" dirty="0" smtClean="0"/>
          </a:p>
          <a:p>
            <a:pPr lvl="1"/>
            <a:r>
              <a:rPr lang="en-CA" dirty="0" err="1" smtClean="0"/>
              <a:t>Trewavas</a:t>
            </a:r>
            <a:r>
              <a:rPr lang="en-CA" dirty="0" smtClean="0"/>
              <a:t>, A. (2003) </a:t>
            </a:r>
            <a:r>
              <a:rPr lang="en-CA" dirty="0" smtClean="0">
                <a:hlinkClick r:id="rId4"/>
              </a:rPr>
              <a:t>Aspects of Plant Intelligence</a:t>
            </a:r>
            <a:r>
              <a:rPr lang="en-CA" dirty="0" smtClean="0"/>
              <a:t>. Annals of Botany 92:1-20</a:t>
            </a:r>
          </a:p>
          <a:p>
            <a:pPr lvl="1"/>
            <a:r>
              <a:rPr lang="en-CA" dirty="0" smtClean="0">
                <a:hlinkClick r:id="rId5"/>
              </a:rPr>
              <a:t>http://en.wikipedia.org</a:t>
            </a:r>
            <a:endParaRPr lang="en-CA" dirty="0" smtClean="0"/>
          </a:p>
          <a:p>
            <a:r>
              <a:rPr lang="en-CA" dirty="0" smtClean="0"/>
              <a:t>They and others are diligently annotated in the (hidden) notes.</a:t>
            </a:r>
          </a:p>
          <a:p>
            <a:pPr lvl="1"/>
            <a:r>
              <a:rPr lang="en-CA" dirty="0" smtClean="0"/>
              <a:t>Just click on the </a:t>
            </a:r>
            <a:r>
              <a:rPr lang="en-CA" dirty="0" smtClean="0">
                <a:hlinkClick r:id="rId6"/>
              </a:rPr>
              <a:t>hyperlink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Are you more or less confused?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Too many animated icons?</a:t>
            </a:r>
          </a:p>
          <a:p>
            <a:pPr lvl="1"/>
            <a:r>
              <a:rPr lang="en-CA" dirty="0" smtClean="0"/>
              <a:t>Imagine plants getting zillions of stimuli continuously and simultaneously. Don’t they have to be smart to process all that?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What have you learned?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My Research?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Plants?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562600"/>
          </a:xfrm>
        </p:spPr>
        <p:txBody>
          <a:bodyPr/>
          <a:lstStyle/>
          <a:p>
            <a:r>
              <a:rPr lang="en-CA" dirty="0" smtClean="0"/>
              <a:t>Plants are ordinarily thought of as</a:t>
            </a:r>
          </a:p>
          <a:p>
            <a:pPr lvl="1"/>
            <a:r>
              <a:rPr lang="en-CA" dirty="0" smtClean="0"/>
              <a:t>“Dumb” stimulus/response systems</a:t>
            </a:r>
          </a:p>
          <a:p>
            <a:r>
              <a:rPr lang="en-CA" dirty="0" smtClean="0"/>
              <a:t>However, by analyzing plant behaviour at</a:t>
            </a:r>
          </a:p>
          <a:p>
            <a:pPr lvl="1"/>
            <a:r>
              <a:rPr lang="en-CA" dirty="0" smtClean="0"/>
              <a:t>differing time scales, and</a:t>
            </a:r>
          </a:p>
          <a:p>
            <a:pPr lvl="1"/>
            <a:r>
              <a:rPr lang="en-CA" dirty="0" smtClean="0"/>
              <a:t>allowing for other complexities</a:t>
            </a:r>
          </a:p>
          <a:p>
            <a:pPr marL="442913" lvl="1" indent="0">
              <a:buNone/>
            </a:pPr>
            <a:r>
              <a:rPr lang="en-CA" dirty="0" smtClean="0"/>
              <a:t>one can come to view Plants as smarter than we thought – as information processors!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What can plants teach us about cognition?</a:t>
            </a:r>
          </a:p>
          <a:p>
            <a:pPr lvl="1"/>
            <a:r>
              <a:rPr lang="en-CA" dirty="0"/>
              <a:t>Let’s take a </a:t>
            </a:r>
            <a:r>
              <a:rPr lang="en-CA" dirty="0" smtClean="0"/>
              <a:t>computational </a:t>
            </a:r>
            <a:r>
              <a:rPr lang="en-CA" dirty="0"/>
              <a:t>approach</a:t>
            </a:r>
            <a:endParaRPr lang="en-CA" dirty="0" smtClean="0">
              <a:solidFill>
                <a:srgbClr val="FFFF00"/>
              </a:solidFill>
            </a:endParaRPr>
          </a:p>
          <a:p>
            <a:pPr lvl="1"/>
            <a:r>
              <a:rPr lang="en-CA" dirty="0" smtClean="0"/>
              <a:t>After all, hardware </a:t>
            </a:r>
            <a:r>
              <a:rPr lang="en-CA" sz="2000" dirty="0" smtClean="0"/>
              <a:t>(knock on wood)</a:t>
            </a:r>
            <a:r>
              <a:rPr lang="en-CA" dirty="0" smtClean="0"/>
              <a:t> does not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5154" name="Picture 2" descr="C:\Users\David\AppData\Local\Microsoft\Windows\Temporary Internet Files\Content.IE5\V05A1EWW\MCBD20103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5830"/>
            <a:ext cx="2024958" cy="2077770"/>
          </a:xfrm>
          <a:prstGeom prst="rect">
            <a:avLst/>
          </a:prstGeom>
          <a:noFill/>
        </p:spPr>
      </p:pic>
      <p:pic>
        <p:nvPicPr>
          <p:cNvPr id="9" name="Picture 3" descr="C:\Users\David\AppData\Local\Microsoft\Windows\Temporary Internet Files\Content.IE5\LMQKZKDI\MMj0236359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5" y="1447800"/>
            <a:ext cx="276225" cy="476250"/>
          </a:xfrm>
          <a:prstGeom prst="rect">
            <a:avLst/>
          </a:prstGeom>
          <a:noFill/>
        </p:spPr>
      </p:pic>
      <p:pic>
        <p:nvPicPr>
          <p:cNvPr id="305160" name="Picture 8" descr="C:\Users\David\AppData\Local\Microsoft\Windows\Temporary Internet Files\Content.IE5\B87TR8MY\MMj0336862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8725" y="2514600"/>
            <a:ext cx="676275" cy="571500"/>
          </a:xfrm>
          <a:prstGeom prst="rect">
            <a:avLst/>
          </a:prstGeom>
          <a:noFill/>
        </p:spPr>
      </p:pic>
      <p:pic>
        <p:nvPicPr>
          <p:cNvPr id="305161" name="Picture 9" descr="C:\Users\David\AppData\Local\Microsoft\Windows\Temporary Internet Files\Content.IE5\KZTYFCFY\MMj0283504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048000"/>
            <a:ext cx="666750" cy="647700"/>
          </a:xfrm>
          <a:prstGeom prst="rect">
            <a:avLst/>
          </a:prstGeom>
          <a:noFill/>
        </p:spPr>
      </p:pic>
      <p:pic>
        <p:nvPicPr>
          <p:cNvPr id="305162" name="Picture 10" descr="C:\Users\David\AppData\Local\Microsoft\Windows\Temporary Internet Files\Content.IE5\UU7XGX0D\MMj0356601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3733800"/>
            <a:ext cx="714375" cy="771525"/>
          </a:xfrm>
          <a:prstGeom prst="rect">
            <a:avLst/>
          </a:prstGeom>
          <a:noFill/>
        </p:spPr>
      </p:pic>
      <p:pic>
        <p:nvPicPr>
          <p:cNvPr id="23" name="Picture 20" descr="C:\Users\David\AppData\Local\Microsoft\Windows\Temporary Internet Files\Content.IE5\V05A1EWW\MMj0236279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52400"/>
            <a:ext cx="476250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867400"/>
          </a:xfrm>
        </p:spPr>
        <p:txBody>
          <a:bodyPr/>
          <a:lstStyle/>
          <a:p>
            <a:r>
              <a:rPr lang="en-CA" dirty="0" smtClean="0"/>
              <a:t>To entertain, inform, challenge &amp; engage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Meta Cognition (Philosophy of Mind)</a:t>
            </a:r>
          </a:p>
          <a:p>
            <a:pPr lvl="1"/>
            <a:r>
              <a:rPr lang="en-CA" dirty="0" smtClean="0"/>
              <a:t>What do we mean when we say...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Can plants: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Process Information? Make Decisions? Plan? Compute? Think?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Have Free Will?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Sense? Perceive? Feel? Be Conscious?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Learn? Have Memories? Represent? Know? Have Intentionality? Communicate?</a:t>
            </a:r>
          </a:p>
          <a:p>
            <a:r>
              <a:rPr lang="en-CA" dirty="0" smtClean="0"/>
              <a:t>How shall we clarify these terms for humans?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16" descr="C:\Users\David\AppData\Local\Microsoft\Windows\Temporary Internet Files\Content.IE5\KZTYFCFY\MMAG00402_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733800"/>
            <a:ext cx="676275" cy="1076325"/>
          </a:xfrm>
          <a:prstGeom prst="rect">
            <a:avLst/>
          </a:prstGeom>
          <a:noFill/>
        </p:spPr>
      </p:pic>
      <p:pic>
        <p:nvPicPr>
          <p:cNvPr id="306178" name="Picture 2" descr="C:\Users\David\AppData\Local\Microsoft\Windows\Temporary Internet Files\Content.IE5\B87TR8MY\MMj029695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371850"/>
            <a:ext cx="1295400" cy="1123950"/>
          </a:xfrm>
          <a:prstGeom prst="rect">
            <a:avLst/>
          </a:prstGeom>
          <a:noFill/>
        </p:spPr>
      </p:pic>
      <p:pic>
        <p:nvPicPr>
          <p:cNvPr id="306179" name="Picture 3" descr="C:\Users\David\AppData\Local\Microsoft\Windows\Temporary Internet Files\Content.IE5\13HRV0TL\MMAG00299_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029200"/>
            <a:ext cx="990600" cy="942975"/>
          </a:xfrm>
          <a:prstGeom prst="rect">
            <a:avLst/>
          </a:prstGeom>
          <a:noFill/>
        </p:spPr>
      </p:pic>
      <p:pic>
        <p:nvPicPr>
          <p:cNvPr id="306180" name="Picture 4" descr="C:\Users\David\AppData\Local\Microsoft\Windows\Temporary Internet Files\Content.IE5\LMQKZKDI\MMj0284095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0450" y="1314450"/>
            <a:ext cx="8953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Plant Motion Categories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5562600"/>
          </a:xfrm>
        </p:spPr>
        <p:txBody>
          <a:bodyPr/>
          <a:lstStyle/>
          <a:p>
            <a:r>
              <a:rPr lang="en-CA" sz="2800" dirty="0" smtClean="0">
                <a:hlinkClick r:id="rId3"/>
              </a:rPr>
              <a:t>Tropism</a:t>
            </a:r>
            <a:endParaRPr lang="en-CA" sz="2800" dirty="0"/>
          </a:p>
          <a:p>
            <a:pPr lvl="1"/>
            <a:r>
              <a:rPr lang="en-CA" sz="2400" dirty="0" smtClean="0"/>
              <a:t>Directional</a:t>
            </a:r>
          </a:p>
          <a:p>
            <a:pPr lvl="1"/>
            <a:r>
              <a:rPr lang="en-CA" sz="2400" dirty="0" smtClean="0"/>
              <a:t>Positive: towards stimulus</a:t>
            </a:r>
          </a:p>
          <a:p>
            <a:pPr lvl="1"/>
            <a:r>
              <a:rPr lang="en-CA" sz="2400" dirty="0" smtClean="0"/>
              <a:t>Negative: away from stimulus</a:t>
            </a:r>
          </a:p>
          <a:p>
            <a:r>
              <a:rPr lang="en-CA" sz="2800" dirty="0" smtClean="0">
                <a:hlinkClick r:id="rId4"/>
              </a:rPr>
              <a:t>Nastic</a:t>
            </a:r>
            <a:endParaRPr lang="en-CA" sz="2800" dirty="0" smtClean="0"/>
          </a:p>
          <a:p>
            <a:pPr lvl="1"/>
            <a:r>
              <a:rPr lang="en-CA" sz="2400" dirty="0" smtClean="0"/>
              <a:t>Non-Directional</a:t>
            </a:r>
          </a:p>
          <a:p>
            <a:pPr lvl="1"/>
            <a:r>
              <a:rPr lang="en-CA" sz="2400" dirty="0" smtClean="0"/>
              <a:t>Triggered by stimulus</a:t>
            </a:r>
            <a:endParaRPr lang="en-CA" sz="2400" dirty="0"/>
          </a:p>
          <a:p>
            <a:r>
              <a:rPr lang="en-CA" sz="2800" dirty="0" smtClean="0">
                <a:hlinkClick r:id="rId5"/>
              </a:rPr>
              <a:t>Rapid Plant Movement</a:t>
            </a:r>
            <a:endParaRPr lang="en-CA" sz="2800" dirty="0" smtClean="0"/>
          </a:p>
          <a:p>
            <a:pPr lvl="1"/>
            <a:r>
              <a:rPr lang="en-CA" sz="2400" dirty="0" smtClean="0"/>
              <a:t>Triggered by stimulus</a:t>
            </a:r>
          </a:p>
          <a:p>
            <a:r>
              <a:rPr lang="en-CA" sz="2800" dirty="0" smtClean="0">
                <a:hlinkClick r:id="rId6"/>
              </a:rPr>
              <a:t>Circadian</a:t>
            </a:r>
            <a:endParaRPr lang="en-CA" sz="2800" dirty="0" smtClean="0"/>
          </a:p>
          <a:p>
            <a:pPr lvl="1"/>
            <a:r>
              <a:rPr lang="en-CA" sz="2400" dirty="0" smtClean="0"/>
              <a:t>Internal/External stimulus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8228" name="Picture 4" descr="C:\Users\David\AppData\Local\Microsoft\Windows\Temporary Internet Files\Content.IE5\V05A1EWW\MMj0236297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762000"/>
            <a:ext cx="2838450" cy="1143000"/>
          </a:xfrm>
          <a:prstGeom prst="rect">
            <a:avLst/>
          </a:prstGeom>
          <a:noFill/>
        </p:spPr>
      </p:pic>
      <p:pic>
        <p:nvPicPr>
          <p:cNvPr id="308231" name="Picture 7" descr="C:\Users\David\AppData\Local\Microsoft\Windows\Temporary Internet Files\Content.IE5\B87TR8MY\MMj0315780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867025"/>
            <a:ext cx="1714500" cy="1276350"/>
          </a:xfrm>
          <a:prstGeom prst="rect">
            <a:avLst/>
          </a:prstGeom>
          <a:noFill/>
        </p:spPr>
      </p:pic>
      <p:pic>
        <p:nvPicPr>
          <p:cNvPr id="308232" name="Picture 8" descr="C:\Users\David\AppData\Local\Microsoft\Windows\Temporary Internet Files\Content.IE5\LMQKZKDI\MMj0283478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476250"/>
            <a:ext cx="2286000" cy="1352550"/>
          </a:xfrm>
          <a:prstGeom prst="rect">
            <a:avLst/>
          </a:prstGeom>
          <a:noFill/>
        </p:spPr>
      </p:pic>
      <p:pic>
        <p:nvPicPr>
          <p:cNvPr id="308236" name="Picture 12" descr="C:\Users\David\AppData\Local\Microsoft\Windows\Temporary Internet Files\Content.IE5\LMQKZKDI\MMj0283246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95787" y="4724400"/>
            <a:ext cx="1471613" cy="1828800"/>
          </a:xfrm>
          <a:prstGeom prst="rect">
            <a:avLst/>
          </a:prstGeom>
          <a:noFill/>
        </p:spPr>
      </p:pic>
      <p:pic>
        <p:nvPicPr>
          <p:cNvPr id="308247" name="Picture 23" descr="C:\Users\David\AppData\Local\Microsoft\Windows\Temporary Internet Files\Content.IE5\13HRV0TL\MMj02364080000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77100" y="3810000"/>
            <a:ext cx="14859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3"/>
              </a:rPr>
              <a:t>Tropism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1600200"/>
          </a:xfrm>
        </p:spPr>
        <p:txBody>
          <a:bodyPr/>
          <a:lstStyle/>
          <a:p>
            <a:r>
              <a:rPr lang="en-CA" sz="2400" dirty="0" smtClean="0"/>
              <a:t>Summary</a:t>
            </a:r>
          </a:p>
          <a:p>
            <a:pPr lvl="1"/>
            <a:r>
              <a:rPr lang="en-CA" sz="2000" dirty="0" smtClean="0"/>
              <a:t>Directional movement or growth in response to stimuli</a:t>
            </a:r>
          </a:p>
          <a:p>
            <a:pPr lvl="1"/>
            <a:r>
              <a:rPr lang="en-CA" sz="2000" dirty="0" smtClean="0"/>
              <a:t>Positive: towards stimulus</a:t>
            </a:r>
          </a:p>
          <a:p>
            <a:pPr lvl="1"/>
            <a:r>
              <a:rPr lang="en-CA" sz="2000" dirty="0" smtClean="0"/>
              <a:t>Negative: away from stimulus</a:t>
            </a:r>
            <a:endParaRPr lang="en-CA" sz="2400" dirty="0" smtClean="0"/>
          </a:p>
          <a:p>
            <a:pPr lvl="1"/>
            <a:endParaRPr lang="en-CA" sz="2000" dirty="0" smtClean="0">
              <a:hlinkClick r:id="rId4" tooltip="Chemotropism"/>
            </a:endParaRPr>
          </a:p>
          <a:p>
            <a:pPr lvl="1"/>
            <a:endParaRPr lang="en-CA" sz="2000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590800"/>
          <a:ext cx="80010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Stimuli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Chemotropism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chemicals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Gravitropism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gravity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Hydrotropism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moisture or water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Heliotropism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sunlight (tracking)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Phototropism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lights or colors of light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Thermotropism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temperature</a:t>
                      </a:r>
                      <a:endParaRPr lang="en-CA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CA" dirty="0" smtClean="0"/>
                        <a:t>Thigmotropism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touch or contact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0" descr="C:\Users\David\AppData\Local\Microsoft\Windows\Temporary Internet Files\Content.IE5\LMQKZKDI\MMAG00362_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0950" y="3048000"/>
            <a:ext cx="1085850" cy="1000125"/>
          </a:xfrm>
          <a:prstGeom prst="rect">
            <a:avLst/>
          </a:prstGeom>
          <a:noFill/>
        </p:spPr>
      </p:pic>
      <p:pic>
        <p:nvPicPr>
          <p:cNvPr id="9" name="Picture 11" descr="C:\Users\David\AppData\Local\Microsoft\Windows\Temporary Internet Files\Content.IE5\13HRV0TL\MMAG00599_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5100" y="2971800"/>
            <a:ext cx="952500" cy="1238250"/>
          </a:xfrm>
          <a:prstGeom prst="rect">
            <a:avLst/>
          </a:prstGeom>
          <a:noFill/>
        </p:spPr>
      </p:pic>
      <p:pic>
        <p:nvPicPr>
          <p:cNvPr id="310274" name="Picture 2" descr="C:\Users\David\AppData\Local\Microsoft\Windows\Temporary Internet Files\Content.IE5\RHFXEHTM\MMj0178129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0450" y="2286000"/>
            <a:ext cx="1047750" cy="1266825"/>
          </a:xfrm>
          <a:prstGeom prst="rect">
            <a:avLst/>
          </a:prstGeom>
          <a:noFill/>
        </p:spPr>
      </p:pic>
      <p:pic>
        <p:nvPicPr>
          <p:cNvPr id="11" name="Picture 15" descr="C:\Users\David\AppData\Local\Microsoft\Windows\Temporary Internet Files\Content.IE5\13HRV0TL\MMj0236358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2900" y="4486275"/>
            <a:ext cx="647700" cy="619125"/>
          </a:xfrm>
          <a:prstGeom prst="rect">
            <a:avLst/>
          </a:prstGeom>
          <a:noFill/>
        </p:spPr>
      </p:pic>
      <p:pic>
        <p:nvPicPr>
          <p:cNvPr id="310275" name="Picture 3" descr="C:\Users\David\AppData\Local\Microsoft\Windows\Temporary Internet Files\Content.IE5\UU7XGX0D\MMj0295206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7225" y="5486400"/>
            <a:ext cx="104775" cy="504825"/>
          </a:xfrm>
          <a:prstGeom prst="rect">
            <a:avLst/>
          </a:prstGeom>
          <a:noFill/>
        </p:spPr>
      </p:pic>
      <p:pic>
        <p:nvPicPr>
          <p:cNvPr id="310276" name="Picture 4" descr="C:\Users\David\AppData\Local\Microsoft\Windows\Temporary Internet Files\Content.IE5\RHFXEHTM\MMj0283785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6096000"/>
            <a:ext cx="457200" cy="304800"/>
          </a:xfrm>
          <a:prstGeom prst="rect">
            <a:avLst/>
          </a:prstGeom>
          <a:noFill/>
        </p:spPr>
      </p:pic>
      <p:pic>
        <p:nvPicPr>
          <p:cNvPr id="310278" name="Picture 6" descr="C:\Users\David\AppData\Local\Microsoft\Windows\Temporary Internet Files\Content.IE5\RHFXEHTM\MMj03368510000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4953000"/>
            <a:ext cx="581025" cy="666750"/>
          </a:xfrm>
          <a:prstGeom prst="rect">
            <a:avLst/>
          </a:prstGeom>
          <a:noFill/>
        </p:spPr>
      </p:pic>
      <p:pic>
        <p:nvPicPr>
          <p:cNvPr id="310284" name="Picture 12" descr="C:\Users\David\AppData\Local\Microsoft\Windows\Temporary Internet Files\Content.IE5\LMQKZKDI\MMj03544650000[1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3857625"/>
            <a:ext cx="8382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4" tooltip="Chemotropism"/>
              </a:rPr>
              <a:t>Chemotropism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00400"/>
            <a:ext cx="8915400" cy="2971800"/>
          </a:xfrm>
        </p:spPr>
        <p:txBody>
          <a:bodyPr/>
          <a:lstStyle/>
          <a:p>
            <a:r>
              <a:rPr lang="en-CA" dirty="0" smtClean="0"/>
              <a:t>Movement or growth in response to </a:t>
            </a:r>
            <a:r>
              <a:rPr lang="en-CA" dirty="0" smtClean="0">
                <a:hlinkClick r:id="rId5" tooltip="Chemical"/>
              </a:rPr>
              <a:t>chemicals</a:t>
            </a:r>
            <a:endParaRPr lang="en-CA" dirty="0" smtClean="0"/>
          </a:p>
          <a:p>
            <a:r>
              <a:rPr lang="en-CA" dirty="0" smtClean="0"/>
              <a:t>Likely the most significant tropism for all biological development</a:t>
            </a:r>
          </a:p>
          <a:p>
            <a:r>
              <a:rPr lang="en-CA" dirty="0" smtClean="0"/>
              <a:t>E.g., </a:t>
            </a:r>
            <a:r>
              <a:rPr lang="en-CA" dirty="0" smtClean="0">
                <a:hlinkClick r:id="rId6"/>
              </a:rPr>
              <a:t>Pollen tube</a:t>
            </a:r>
            <a:r>
              <a:rPr lang="en-CA" dirty="0" smtClean="0"/>
              <a:t> growth towards the ovules</a:t>
            </a:r>
          </a:p>
          <a:p>
            <a:pPr lvl="1"/>
            <a:r>
              <a:rPr lang="en-CA" dirty="0" smtClean="0">
                <a:hlinkClick r:id="rId7"/>
              </a:rPr>
              <a:t>Nerve growth</a:t>
            </a:r>
            <a:r>
              <a:rPr lang="en-CA" dirty="0" smtClean="0"/>
              <a:t> in animals</a:t>
            </a:r>
          </a:p>
          <a:p>
            <a:pPr lvl="1"/>
            <a:r>
              <a:rPr lang="en-CA" dirty="0">
                <a:hlinkClick r:id="rId8"/>
              </a:rPr>
              <a:t>Cellular </a:t>
            </a:r>
            <a:r>
              <a:rPr lang="en-CA" dirty="0" smtClean="0">
                <a:hlinkClick r:id="rId8"/>
              </a:rPr>
              <a:t>differentiation</a:t>
            </a:r>
            <a:r>
              <a:rPr lang="en-CA" dirty="0" smtClean="0"/>
              <a:t> due to chemical signalling?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ollen 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81000" y="838200"/>
            <a:ext cx="83820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5" tooltip="Gravitropism"/>
              </a:rPr>
              <a:t>Gravitropism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12954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6"/>
              </a:buBlip>
            </a:pPr>
            <a:r>
              <a:rPr lang="en-CA" sz="2400" dirty="0" smtClean="0"/>
              <a:t>Movement </a:t>
            </a:r>
            <a:r>
              <a:rPr lang="en-CA" sz="2400" dirty="0"/>
              <a:t>or </a:t>
            </a:r>
            <a:r>
              <a:rPr lang="en-CA" sz="2400" dirty="0" smtClean="0"/>
              <a:t>growth</a:t>
            </a:r>
            <a:br>
              <a:rPr lang="en-CA" sz="2400" dirty="0" smtClean="0"/>
            </a:br>
            <a:r>
              <a:rPr lang="en-CA" sz="2400" dirty="0" smtClean="0"/>
              <a:t>in </a:t>
            </a:r>
            <a:r>
              <a:rPr lang="en-CA" sz="2400" dirty="0"/>
              <a:t>response to </a:t>
            </a:r>
            <a:r>
              <a:rPr lang="en-CA" sz="2400" dirty="0" smtClean="0">
                <a:hlinkClick r:id="rId7" tooltip="Gravity"/>
              </a:rPr>
              <a:t>gravity</a:t>
            </a:r>
            <a:endParaRPr lang="en-CA" sz="2000" dirty="0" smtClean="0"/>
          </a:p>
          <a:p>
            <a:pPr marL="742950" lvl="2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2000" dirty="0" smtClean="0"/>
              <a:t>Positive Gravitropism</a:t>
            </a:r>
          </a:p>
          <a:p>
            <a:pPr marL="1200150" lvl="3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1600" dirty="0" smtClean="0"/>
              <a:t>Toward Stimulus</a:t>
            </a:r>
          </a:p>
          <a:p>
            <a:pPr marL="1200150" lvl="3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1600" dirty="0" smtClean="0"/>
              <a:t>Roots</a:t>
            </a:r>
          </a:p>
          <a:p>
            <a:pPr marL="1200150" lvl="3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1600" dirty="0" smtClean="0"/>
              <a:t>E.g., Corn Root</a:t>
            </a:r>
            <a:endParaRPr lang="en-CA" sz="1600" dirty="0"/>
          </a:p>
          <a:p>
            <a:pPr marL="742950" lvl="2" indent="-342900">
              <a:buClr>
                <a:schemeClr val="hlink"/>
              </a:buClr>
              <a:buBlip>
                <a:blip r:embed="rId6"/>
              </a:buBlip>
            </a:pPr>
            <a:endParaRPr lang="en-CA" sz="2000" dirty="0" smtClean="0"/>
          </a:p>
          <a:p>
            <a:pPr marL="742950" lvl="2" indent="-342900">
              <a:buClr>
                <a:schemeClr val="hlink"/>
              </a:buClr>
              <a:buBlip>
                <a:blip r:embed="rId6"/>
              </a:buBlip>
            </a:pPr>
            <a:endParaRPr lang="en-CA" sz="2000" dirty="0"/>
          </a:p>
          <a:p>
            <a:pPr marL="742950" lvl="2" indent="-342900">
              <a:buClr>
                <a:schemeClr val="hlink"/>
              </a:buClr>
              <a:buNone/>
            </a:pPr>
            <a:endParaRPr lang="en-CA" sz="2000" dirty="0"/>
          </a:p>
          <a:p>
            <a:pPr marL="742950" lvl="2" indent="-342900">
              <a:buClr>
                <a:schemeClr val="hlink"/>
              </a:buClr>
              <a:buBlip>
                <a:blip r:embed="rId6"/>
              </a:buBlip>
            </a:pPr>
            <a:endParaRPr lang="en-CA" sz="2000" dirty="0" smtClean="0"/>
          </a:p>
          <a:p>
            <a:pPr marL="742950" lvl="2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2000" dirty="0" smtClean="0"/>
              <a:t>Negative Gravitropism</a:t>
            </a:r>
          </a:p>
          <a:p>
            <a:pPr marL="1200150" lvl="3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1600" dirty="0" smtClean="0"/>
              <a:t>Away from Stimulus</a:t>
            </a:r>
          </a:p>
          <a:p>
            <a:pPr marL="1200150" lvl="3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1600" dirty="0" smtClean="0"/>
              <a:t>Shoots &amp; Stems</a:t>
            </a:r>
          </a:p>
          <a:p>
            <a:pPr marL="1200150" lvl="3" indent="-342900">
              <a:buClr>
                <a:schemeClr val="hlink"/>
              </a:buClr>
              <a:buBlip>
                <a:blip r:embed="rId6"/>
              </a:buBlip>
            </a:pPr>
            <a:r>
              <a:rPr lang="en-CA" sz="1600" dirty="0" smtClean="0"/>
              <a:t>E.g., Coleus Shoot</a:t>
            </a:r>
            <a:endParaRPr lang="en-CA" sz="1600" dirty="0"/>
          </a:p>
          <a:p>
            <a:endParaRPr lang="en-CA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Pierre Leibovitz (Carleton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Plants, Cognition &amp; Time</a:t>
            </a:r>
            <a:r>
              <a:rPr lang="en-US" dirty="0" smtClean="0"/>
              <a:t> - </a:t>
            </a:r>
            <a:fld id="{FE214301-9322-4D2C-A902-A16E8BEC0E8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rn Root Gravitropis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105400" y="819150"/>
            <a:ext cx="3962400" cy="2228850"/>
          </a:xfrm>
          <a:prstGeom prst="rect">
            <a:avLst/>
          </a:prstGeom>
        </p:spPr>
      </p:pic>
      <p:pic>
        <p:nvPicPr>
          <p:cNvPr id="12" name="Coleus Gravitropism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3924300" y="3124200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4"/>
              </a:rPr>
              <a:t>Phototropism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2819400"/>
          </a:xfrm>
        </p:spPr>
        <p:txBody>
          <a:bodyPr/>
          <a:lstStyle/>
          <a:p>
            <a:r>
              <a:rPr lang="en-CA" dirty="0" smtClean="0"/>
              <a:t>Movement or growth in response to </a:t>
            </a:r>
            <a:r>
              <a:rPr lang="en-CA" dirty="0" smtClean="0">
                <a:hlinkClick r:id="rId5"/>
              </a:rPr>
              <a:t>lights </a:t>
            </a:r>
            <a:r>
              <a:rPr lang="en-CA" dirty="0" smtClean="0"/>
              <a:t>or </a:t>
            </a:r>
            <a:r>
              <a:rPr lang="en-CA" dirty="0" smtClean="0">
                <a:hlinkClick r:id="rId6"/>
              </a:rPr>
              <a:t>colours of light</a:t>
            </a:r>
            <a:endParaRPr lang="en-CA" dirty="0" smtClean="0"/>
          </a:p>
          <a:p>
            <a:r>
              <a:rPr lang="en-CA" dirty="0" smtClean="0"/>
              <a:t>E.g., corn phototropism + gravitropism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Decisions?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>Free Will?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CA74-447A-4C04-ADDA-B8B73E5C76BF}" type="datetime3">
              <a:rPr lang="en-US" smtClean="0"/>
              <a:pPr/>
              <a:t>25 February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Pierre Leibovitz (Carleton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Plants, Cognition &amp; Time</a:t>
            </a:r>
            <a:r>
              <a:rPr lang="en-US" smtClean="0"/>
              <a:t> - </a:t>
            </a:r>
            <a:fld id="{FE214301-9322-4D2C-A902-A16E8BEC0E8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202" name="Picture 2" descr="C:\Users\David\AppData\Local\Microsoft\Windows\Temporary Internet Files\Content.IE5\LMQKZKDI\MMj0315776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581400"/>
            <a:ext cx="1695450" cy="1352550"/>
          </a:xfrm>
          <a:prstGeom prst="rect">
            <a:avLst/>
          </a:prstGeom>
          <a:noFill/>
        </p:spPr>
      </p:pic>
      <p:pic>
        <p:nvPicPr>
          <p:cNvPr id="9" name="Phototropism - Cor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124200" y="25908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40474</TotalTime>
  <Words>1907</Words>
  <Application>Microsoft PowerPoint</Application>
  <PresentationFormat>On-screen Show (4:3)</PresentationFormat>
  <Paragraphs>506</Paragraphs>
  <Slides>29</Slides>
  <Notes>27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Beam</vt:lpstr>
      <vt:lpstr>Plants, Cognition, Time (&amp; Philosophy)</vt:lpstr>
      <vt:lpstr>My Research</vt:lpstr>
      <vt:lpstr>Why Plants?</vt:lpstr>
      <vt:lpstr>Purpose</vt:lpstr>
      <vt:lpstr>Plant Motion Categories</vt:lpstr>
      <vt:lpstr>Tropism</vt:lpstr>
      <vt:lpstr>Chemotropism</vt:lpstr>
      <vt:lpstr>Gravitropism</vt:lpstr>
      <vt:lpstr>Phototropism</vt:lpstr>
      <vt:lpstr>Heliotropism</vt:lpstr>
      <vt:lpstr>Thigmotropism</vt:lpstr>
      <vt:lpstr>Pollen Ejection</vt:lpstr>
      <vt:lpstr>Nastic Movements</vt:lpstr>
      <vt:lpstr>Photonasty</vt:lpstr>
      <vt:lpstr>Photoperiodism</vt:lpstr>
      <vt:lpstr>Thigmonasty</vt:lpstr>
      <vt:lpstr>Venus Flytrap Counts to 2</vt:lpstr>
      <vt:lpstr>Thigmonasty - Mimosa</vt:lpstr>
      <vt:lpstr>Nutation </vt:lpstr>
      <vt:lpstr>Navigating Environmental Maze</vt:lpstr>
      <vt:lpstr>Circadian Rhythm</vt:lpstr>
      <vt:lpstr>Plant Communication - Symbiants</vt:lpstr>
      <vt:lpstr>Plant-Plant Communication</vt:lpstr>
      <vt:lpstr>Plant Decision Making</vt:lpstr>
      <vt:lpstr>Plant Learning</vt:lpstr>
      <vt:lpstr>NOR Gate</vt:lpstr>
      <vt:lpstr>Metabolic Pathways</vt:lpstr>
      <vt:lpstr>Prime References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Pierre Leibovitz</cp:lastModifiedBy>
  <cp:revision>652</cp:revision>
  <cp:lastPrinted>1601-01-01T00:00:00Z</cp:lastPrinted>
  <dcterms:created xsi:type="dcterms:W3CDTF">1601-01-01T00:00:00Z</dcterms:created>
  <dcterms:modified xsi:type="dcterms:W3CDTF">2009-02-25T16:46:58Z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